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76"/>
  </p:handoutMasterIdLst>
  <p:sldIdLst>
    <p:sldId id="256" r:id="rId2"/>
    <p:sldId id="316" r:id="rId3"/>
    <p:sldId id="331" r:id="rId4"/>
    <p:sldId id="260" r:id="rId5"/>
    <p:sldId id="261" r:id="rId6"/>
    <p:sldId id="262" r:id="rId7"/>
    <p:sldId id="263" r:id="rId8"/>
    <p:sldId id="264" r:id="rId9"/>
    <p:sldId id="332" r:id="rId10"/>
    <p:sldId id="33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6" r:id="rId26"/>
    <p:sldId id="279" r:id="rId27"/>
    <p:sldId id="280" r:id="rId28"/>
    <p:sldId id="299" r:id="rId29"/>
    <p:sldId id="300" r:id="rId30"/>
    <p:sldId id="301" r:id="rId31"/>
    <p:sldId id="281" r:id="rId32"/>
    <p:sldId id="293" r:id="rId33"/>
    <p:sldId id="286" r:id="rId34"/>
    <p:sldId id="282" r:id="rId35"/>
    <p:sldId id="283" r:id="rId36"/>
    <p:sldId id="284" r:id="rId37"/>
    <p:sldId id="285" r:id="rId38"/>
    <p:sldId id="288" r:id="rId39"/>
    <p:sldId id="289" r:id="rId40"/>
    <p:sldId id="290" r:id="rId41"/>
    <p:sldId id="291" r:id="rId42"/>
    <p:sldId id="287" r:id="rId43"/>
    <p:sldId id="295" r:id="rId44"/>
    <p:sldId id="292" r:id="rId45"/>
    <p:sldId id="302" r:id="rId46"/>
    <p:sldId id="307" r:id="rId47"/>
    <p:sldId id="303" r:id="rId48"/>
    <p:sldId id="304" r:id="rId49"/>
    <p:sldId id="305" r:id="rId50"/>
    <p:sldId id="306" r:id="rId51"/>
    <p:sldId id="330" r:id="rId52"/>
    <p:sldId id="294" r:id="rId53"/>
    <p:sldId id="297" r:id="rId54"/>
    <p:sldId id="309" r:id="rId55"/>
    <p:sldId id="325" r:id="rId56"/>
    <p:sldId id="326" r:id="rId57"/>
    <p:sldId id="327" r:id="rId58"/>
    <p:sldId id="328" r:id="rId59"/>
    <p:sldId id="329" r:id="rId60"/>
    <p:sldId id="322" r:id="rId61"/>
    <p:sldId id="323" r:id="rId62"/>
    <p:sldId id="318" r:id="rId63"/>
    <p:sldId id="319" r:id="rId64"/>
    <p:sldId id="320" r:id="rId65"/>
    <p:sldId id="321" r:id="rId66"/>
    <p:sldId id="308" r:id="rId67"/>
    <p:sldId id="310" r:id="rId68"/>
    <p:sldId id="311" r:id="rId69"/>
    <p:sldId id="312" r:id="rId70"/>
    <p:sldId id="313" r:id="rId71"/>
    <p:sldId id="314" r:id="rId72"/>
    <p:sldId id="315" r:id="rId73"/>
    <p:sldId id="317" r:id="rId74"/>
    <p:sldId id="298" r:id="rId75"/>
  </p:sldIdLst>
  <p:sldSz cx="9144000" cy="6858000" type="screen4x3"/>
  <p:notesSz cx="6788150" cy="99234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41" autoAdjust="0"/>
    <p:restoredTop sz="92883" autoAdjust="0"/>
  </p:normalViewPr>
  <p:slideViewPr>
    <p:cSldViewPr>
      <p:cViewPr>
        <p:scale>
          <a:sx n="125" d="100"/>
          <a:sy n="125" d="100"/>
        </p:scale>
        <p:origin x="-432" y="20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1532" cy="496173"/>
          </a:xfrm>
          <a:prstGeom prst="rect">
            <a:avLst/>
          </a:prstGeom>
        </p:spPr>
        <p:txBody>
          <a:bodyPr vert="horz" lIns="94814" tIns="47407" rIns="94814" bIns="47407" rtlCol="0"/>
          <a:lstStyle>
            <a:lvl1pPr algn="l">
              <a:defRPr sz="1200"/>
            </a:lvl1pPr>
          </a:lstStyle>
          <a:p>
            <a:endParaRPr lang="lv-LV"/>
          </a:p>
        </p:txBody>
      </p:sp>
      <p:sp>
        <p:nvSpPr>
          <p:cNvPr id="3" name="Date Placeholder 2"/>
          <p:cNvSpPr>
            <a:spLocks noGrp="1"/>
          </p:cNvSpPr>
          <p:nvPr>
            <p:ph type="dt" sz="quarter" idx="1"/>
          </p:nvPr>
        </p:nvSpPr>
        <p:spPr>
          <a:xfrm>
            <a:off x="3845048" y="1"/>
            <a:ext cx="2941532" cy="496173"/>
          </a:xfrm>
          <a:prstGeom prst="rect">
            <a:avLst/>
          </a:prstGeom>
        </p:spPr>
        <p:txBody>
          <a:bodyPr vert="horz" lIns="94814" tIns="47407" rIns="94814" bIns="47407" rtlCol="0"/>
          <a:lstStyle>
            <a:lvl1pPr algn="r">
              <a:defRPr sz="1200"/>
            </a:lvl1pPr>
          </a:lstStyle>
          <a:p>
            <a:fld id="{4780992F-BEC7-42A3-9A96-E945D4C791FB}" type="datetimeFigureOut">
              <a:rPr lang="lv-LV" smtClean="0"/>
              <a:t>07.01.2024</a:t>
            </a:fld>
            <a:endParaRPr lang="lv-LV"/>
          </a:p>
        </p:txBody>
      </p:sp>
      <p:sp>
        <p:nvSpPr>
          <p:cNvPr id="4" name="Footer Placeholder 3"/>
          <p:cNvSpPr>
            <a:spLocks noGrp="1"/>
          </p:cNvSpPr>
          <p:nvPr>
            <p:ph type="ftr" sz="quarter" idx="2"/>
          </p:nvPr>
        </p:nvSpPr>
        <p:spPr>
          <a:xfrm>
            <a:off x="0" y="9425568"/>
            <a:ext cx="2941532" cy="496173"/>
          </a:xfrm>
          <a:prstGeom prst="rect">
            <a:avLst/>
          </a:prstGeom>
        </p:spPr>
        <p:txBody>
          <a:bodyPr vert="horz" lIns="94814" tIns="47407" rIns="94814" bIns="47407" rtlCol="0" anchor="b"/>
          <a:lstStyle>
            <a:lvl1pPr algn="l">
              <a:defRPr sz="1200"/>
            </a:lvl1pPr>
          </a:lstStyle>
          <a:p>
            <a:endParaRPr lang="lv-LV"/>
          </a:p>
        </p:txBody>
      </p:sp>
      <p:sp>
        <p:nvSpPr>
          <p:cNvPr id="5" name="Slide Number Placeholder 4"/>
          <p:cNvSpPr>
            <a:spLocks noGrp="1"/>
          </p:cNvSpPr>
          <p:nvPr>
            <p:ph type="sldNum" sz="quarter" idx="3"/>
          </p:nvPr>
        </p:nvSpPr>
        <p:spPr>
          <a:xfrm>
            <a:off x="3845048" y="9425568"/>
            <a:ext cx="2941532" cy="496173"/>
          </a:xfrm>
          <a:prstGeom prst="rect">
            <a:avLst/>
          </a:prstGeom>
        </p:spPr>
        <p:txBody>
          <a:bodyPr vert="horz" lIns="94814" tIns="47407" rIns="94814" bIns="47407" rtlCol="0" anchor="b"/>
          <a:lstStyle>
            <a:lvl1pPr algn="r">
              <a:defRPr sz="1200"/>
            </a:lvl1pPr>
          </a:lstStyle>
          <a:p>
            <a:fld id="{6234078D-0C44-4937-8963-599A7C0F6A32}" type="slidenum">
              <a:rPr lang="lv-LV" smtClean="0"/>
              <a:t>‹#›</a:t>
            </a:fld>
            <a:endParaRPr lang="lv-LV"/>
          </a:p>
        </p:txBody>
      </p:sp>
    </p:spTree>
    <p:extLst>
      <p:ext uri="{BB962C8B-B14F-4D97-AF65-F5344CB8AC3E}">
        <p14:creationId xmlns:p14="http://schemas.microsoft.com/office/powerpoint/2010/main" val="14051066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E2D5433-82F4-4255-8663-B49A80DBAF5D}"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E2D5433-82F4-4255-8663-B49A80DBAF5D}" type="slidenum">
              <a:rPr lang="lv-LV" smtClean="0"/>
              <a:pPr/>
              <a:t>‹#›</a:t>
            </a:fld>
            <a:endParaRPr lang="lv-LV"/>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C8A84D3-3DC8-4A1C-9F4F-81E20E65784D}" type="datetimeFigureOut">
              <a:rPr lang="lv-LV" smtClean="0"/>
              <a:pPr/>
              <a:t>07.01.2024</a:t>
            </a:fld>
            <a:endParaRPr lang="lv-LV"/>
          </a:p>
        </p:txBody>
      </p:sp>
      <p:sp>
        <p:nvSpPr>
          <p:cNvPr id="9" name="Slide Number Placeholder 8"/>
          <p:cNvSpPr>
            <a:spLocks noGrp="1"/>
          </p:cNvSpPr>
          <p:nvPr>
            <p:ph type="sldNum" sz="quarter" idx="11"/>
          </p:nvPr>
        </p:nvSpPr>
        <p:spPr/>
        <p:txBody>
          <a:bodyPr/>
          <a:lstStyle/>
          <a:p>
            <a:fld id="{1E2D5433-82F4-4255-8663-B49A80DBAF5D}" type="slidenum">
              <a:rPr lang="lv-LV" smtClean="0"/>
              <a:pPr/>
              <a:t>‹#›</a:t>
            </a:fld>
            <a:endParaRPr lang="lv-LV"/>
          </a:p>
        </p:txBody>
      </p:sp>
      <p:sp>
        <p:nvSpPr>
          <p:cNvPr id="10" name="Footer Placeholder 9"/>
          <p:cNvSpPr>
            <a:spLocks noGrp="1"/>
          </p:cNvSpPr>
          <p:nvPr>
            <p:ph type="ftr" sz="quarter" idx="12"/>
          </p:nvPr>
        </p:nvSpPr>
        <p:spPr/>
        <p:txBody>
          <a:bodyPr/>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E2D5433-82F4-4255-8663-B49A80DBAF5D}" type="slidenum">
              <a:rPr lang="lv-LV" smtClean="0"/>
              <a:pPr/>
              <a:t>‹#›</a:t>
            </a:fld>
            <a:endParaRPr lang="lv-LV"/>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lv-LV"/>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C8A84D3-3DC8-4A1C-9F4F-81E20E65784D}" type="datetimeFigureOut">
              <a:rPr lang="lv-LV" smtClean="0"/>
              <a:pPr/>
              <a:t>07.01.2024</a:t>
            </a:fld>
            <a:endParaRPr lang="lv-LV"/>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ur-lex.europa.eu/legal-content/LV/TXT/PDF/?uri=CELEX:02004R0852-20090420&amp;rid=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zm.gov.lv/partika/statiskas-lapas/partikas-higiena?nid=650#jum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ur-lex.europa.eu/legal-content/LV/TXT/PDF/?uri=CELEX:02004R1935-20090807&amp;rid=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ur-lex.europa.eu/legal-content/LV/TXT/PDF/?uri=CELEX:02008R1333-20131014&amp;rid=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ur-lex.europa.eu/legal-content/LV/TXT/PDF/?uri=CELEX:02011R1169-20140219&amp;qid=1447935747469&amp;from=L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ur-lex.europa.eu/legal-content/LV/TXT/PDF/?uri=CELEX:02011R1169-20140219&amp;qid=1447935747469&amp;from=L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ur-lex.europa.eu/legal-content/LV/TXT/PDF/?uri=CELEX:02011R1169-20140219&amp;qid=1447935747469&amp;from=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ur-lex.europa.eu/legal-content/LV/TXT/PDF/?uri=CELEX:02011R1169-20140219&amp;qid=1447935747469&amp;from=L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vd.gov.l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hyperlink" Target="https://www.zm.gov.lv/partikas-un-veterinarais-dienests/statiskas-lapas/uznemumu-objektu-registracija-partikas-un-veterinaraja-dienesta?id=7246#jump" TargetMode="External"/><Relationship Id="rId2" Type="http://schemas.openxmlformats.org/officeDocument/2006/relationships/hyperlink" Target="https://www.pvd.gov.lv/partikas-un-veterinarais-dienests/statiskas-lapas/uznemuma-registracija?nid=2518" TargetMode="External"/><Relationship Id="rId1" Type="http://schemas.openxmlformats.org/officeDocument/2006/relationships/slideLayout" Target="../slideLayouts/slideLayout2.xml"/><Relationship Id="rId6" Type="http://schemas.openxmlformats.org/officeDocument/2006/relationships/hyperlink" Target="mailto:uard@pvd.gov.lv" TargetMode="External"/><Relationship Id="rId5" Type="http://schemas.openxmlformats.org/officeDocument/2006/relationships/hyperlink" Target="mailto:pvd@pvd.gov.lv" TargetMode="External"/><Relationship Id="rId4" Type="http://schemas.openxmlformats.org/officeDocument/2006/relationships/hyperlink" Target="https://www.zm.gov.lv/partikas-un-veterinarais-dienests/statiskas-lapas/pvd-uzraudzibai-paklauto-uznemumu-objektu-to-pamatdarbibas-un-papildda?id=7626"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lstStyle/>
          <a:p>
            <a:endParaRPr lang="lv-LV" dirty="0"/>
          </a:p>
        </p:txBody>
      </p:sp>
      <p:sp>
        <p:nvSpPr>
          <p:cNvPr id="3" name="Subtitle 2"/>
          <p:cNvSpPr>
            <a:spLocks noGrp="1"/>
          </p:cNvSpPr>
          <p:nvPr>
            <p:ph type="subTitle" idx="1"/>
          </p:nvPr>
        </p:nvSpPr>
        <p:spPr>
          <a:xfrm>
            <a:off x="611560" y="548680"/>
            <a:ext cx="7160840" cy="5090120"/>
          </a:xfrm>
        </p:spPr>
        <p:txBody>
          <a:bodyPr>
            <a:normAutofit/>
          </a:bodyPr>
          <a:lstStyle/>
          <a:p>
            <a:r>
              <a:rPr lang="lv-LV" sz="3200" b="1" dirty="0"/>
              <a:t>Pārtikas ražošana mājas apstākļos</a:t>
            </a:r>
          </a:p>
          <a:p>
            <a:r>
              <a:rPr lang="lv-LV" sz="1600" b="1" dirty="0"/>
              <a:t>L.Uglanova PVD Ziemeļvidzemes </a:t>
            </a:r>
            <a:r>
              <a:rPr lang="lv-LV" sz="1600" b="1" dirty="0" smtClean="0"/>
              <a:t>pārvalde, tel.29328444, </a:t>
            </a:r>
          </a:p>
          <a:p>
            <a:r>
              <a:rPr lang="lv-LV" sz="1600" b="1" dirty="0" smtClean="0"/>
              <a:t>epasts-linda.uglanova@pvd.gov.lv</a:t>
            </a:r>
            <a:endParaRPr lang="lv-LV" sz="1600" b="1" dirty="0"/>
          </a:p>
          <a:p>
            <a:r>
              <a:rPr lang="lv-LV" sz="1600" b="1" dirty="0" smtClean="0"/>
              <a:t>30.01.2024</a:t>
            </a:r>
            <a:endParaRPr lang="lv-LV" sz="16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19268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9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a:solidFill>
                  <a:srgbClr val="675E47"/>
                </a:solidFill>
                <a:latin typeface="Times New Roman" pitchFamily="18" charset="0"/>
                <a:ea typeface="Cambria Math" pitchFamily="18" charset="0"/>
                <a:cs typeface="Times New Roman" pitchFamily="18" charset="0"/>
              </a:rPr>
              <a:t>Ūdens</a:t>
            </a:r>
            <a:endParaRPr lang="lv-LV" dirty="0"/>
          </a:p>
        </p:txBody>
      </p:sp>
      <p:sp>
        <p:nvSpPr>
          <p:cNvPr id="3" name="Content Placeholder 2"/>
          <p:cNvSpPr>
            <a:spLocks noGrp="1"/>
          </p:cNvSpPr>
          <p:nvPr>
            <p:ph idx="1"/>
          </p:nvPr>
        </p:nvSpPr>
        <p:spPr/>
        <p:txBody>
          <a:bodyPr>
            <a:normAutofit/>
          </a:bodyPr>
          <a:lstStyle/>
          <a:p>
            <a:r>
              <a:rPr lang="lv-LV" sz="2400" b="1" i="1" dirty="0" smtClean="0">
                <a:solidFill>
                  <a:srgbClr val="FF0000"/>
                </a:solidFill>
                <a:latin typeface="Times New Roman" pitchFamily="18" charset="0"/>
                <a:cs typeface="Times New Roman" pitchFamily="18" charset="0"/>
              </a:rPr>
              <a:t>Kārtējā un audita monitoringa veikšana dzeramajam ūdenim nav nepieciešama, ja ūdeni saņem pa centralizētām ūdens sistēmām, neizmanto produktā, tas nav saskarē ar produktu :</a:t>
            </a:r>
          </a:p>
          <a:p>
            <a:pPr algn="just"/>
            <a:r>
              <a:rPr lang="lv-LV" dirty="0">
                <a:solidFill>
                  <a:srgbClr val="414142"/>
                </a:solidFill>
                <a:latin typeface="Arial"/>
              </a:rPr>
              <a:t> </a:t>
            </a:r>
            <a:r>
              <a:rPr lang="lv-LV" sz="1800" dirty="0">
                <a:solidFill>
                  <a:srgbClr val="414142"/>
                </a:solidFill>
                <a:latin typeface="Times New Roman" pitchFamily="18" charset="0"/>
                <a:cs typeface="Times New Roman" pitchFamily="18" charset="0"/>
              </a:rPr>
              <a:t>mazumtirdzniecības </a:t>
            </a:r>
            <a:r>
              <a:rPr lang="lv-LV" sz="1800" dirty="0" smtClean="0">
                <a:solidFill>
                  <a:srgbClr val="414142"/>
                </a:solidFill>
                <a:latin typeface="Times New Roman" pitchFamily="18" charset="0"/>
                <a:cs typeface="Times New Roman" pitchFamily="18" charset="0"/>
              </a:rPr>
              <a:t>uzņēmumiem, </a:t>
            </a:r>
            <a:r>
              <a:rPr lang="lv-LV" sz="1800" dirty="0">
                <a:solidFill>
                  <a:srgbClr val="414142"/>
                </a:solidFill>
                <a:latin typeface="Times New Roman" pitchFamily="18" charset="0"/>
                <a:cs typeface="Times New Roman" pitchFamily="18" charset="0"/>
              </a:rPr>
              <a:t>kuros, veicot darbības ar pārtiku, tā nenonāk tiešā saskarē ar dzeramo </a:t>
            </a:r>
            <a:r>
              <a:rPr lang="lv-LV" sz="1800" dirty="0" smtClean="0">
                <a:solidFill>
                  <a:srgbClr val="414142"/>
                </a:solidFill>
                <a:latin typeface="Times New Roman" pitchFamily="18" charset="0"/>
                <a:cs typeface="Times New Roman" pitchFamily="18" charset="0"/>
              </a:rPr>
              <a:t>ūdeni (ēdienu pasniegšana, fasētu produktu tirdzniecība, ēdienu uzsildīšana, iepriekš sagatavotas pārtikas termiskā apstrāde);</a:t>
            </a:r>
            <a:endParaRPr lang="lv-LV" sz="1800" dirty="0">
              <a:solidFill>
                <a:srgbClr val="414142"/>
              </a:solidFill>
              <a:latin typeface="Times New Roman" pitchFamily="18" charset="0"/>
              <a:cs typeface="Times New Roman" pitchFamily="18" charset="0"/>
            </a:endParaRPr>
          </a:p>
          <a:p>
            <a:pPr algn="just"/>
            <a:r>
              <a:rPr lang="lv-LV" sz="1800" dirty="0">
                <a:solidFill>
                  <a:srgbClr val="414142"/>
                </a:solidFill>
                <a:latin typeface="Times New Roman" pitchFamily="18" charset="0"/>
                <a:cs typeface="Times New Roman" pitchFamily="18" charset="0"/>
              </a:rPr>
              <a:t>  mazumtirdzniecības </a:t>
            </a:r>
            <a:r>
              <a:rPr lang="lv-LV" sz="1800" dirty="0" smtClean="0">
                <a:solidFill>
                  <a:srgbClr val="414142"/>
                </a:solidFill>
                <a:latin typeface="Times New Roman" pitchFamily="18" charset="0"/>
                <a:cs typeface="Times New Roman" pitchFamily="18" charset="0"/>
              </a:rPr>
              <a:t>uzņēmumiem, </a:t>
            </a:r>
            <a:r>
              <a:rPr lang="lv-LV" sz="1800" dirty="0">
                <a:solidFill>
                  <a:srgbClr val="414142"/>
                </a:solidFill>
                <a:latin typeface="Times New Roman" pitchFamily="18" charset="0"/>
                <a:cs typeface="Times New Roman" pitchFamily="18" charset="0"/>
              </a:rPr>
              <a:t>kas dzeramo ūdeni izmanto tikai karsto dzērienu, piemēram, kafijas un tējas, pagatavošanai, un to ņem no centralizētās ūdensapgādes sistēmas</a:t>
            </a:r>
            <a:r>
              <a:rPr lang="lv-LV" sz="1800" dirty="0" smtClean="0">
                <a:solidFill>
                  <a:srgbClr val="414142"/>
                </a:solidFill>
                <a:latin typeface="Times New Roman" pitchFamily="18" charset="0"/>
                <a:cs typeface="Times New Roman" pitchFamily="18" charset="0"/>
              </a:rPr>
              <a:t>;</a:t>
            </a:r>
          </a:p>
          <a:p>
            <a:pPr algn="just"/>
            <a:r>
              <a:rPr lang="lv-LV" sz="1800" b="1" i="1" dirty="0" smtClean="0">
                <a:solidFill>
                  <a:srgbClr val="FF0000"/>
                </a:solidFill>
                <a:latin typeface="Times New Roman" pitchFamily="18" charset="0"/>
                <a:cs typeface="Times New Roman" pitchFamily="18" charset="0"/>
              </a:rPr>
              <a:t>!!!! Ja ūdeni saņem no dziļurbuma un veic šis pašas darbības un produkts nonāk saskarē ar pārtiku ,ūdens ir sastāvā,  tad ir jāveic attiecīgie ūdens monitoringi </a:t>
            </a:r>
            <a:r>
              <a:rPr lang="lv-LV" sz="1800" b="1" i="1" dirty="0" smtClean="0">
                <a:solidFill>
                  <a:srgbClr val="FF0000"/>
                </a:solidFill>
                <a:latin typeface="Times New Roman" pitchFamily="18" charset="0"/>
                <a:cs typeface="Times New Roman" pitchFamily="18" charset="0"/>
              </a:rPr>
              <a:t>1x gadā  </a:t>
            </a:r>
            <a:r>
              <a:rPr lang="lv-LV" sz="1800" b="1" i="1" dirty="0" smtClean="0">
                <a:solidFill>
                  <a:srgbClr val="FF0000"/>
                </a:solidFill>
                <a:latin typeface="Times New Roman" pitchFamily="18" charset="0"/>
                <a:cs typeface="Times New Roman" pitchFamily="18" charset="0"/>
              </a:rPr>
              <a:t>vai reizi 2 </a:t>
            </a:r>
            <a:r>
              <a:rPr lang="lv-LV" sz="1800" b="1" i="1" dirty="0" smtClean="0">
                <a:solidFill>
                  <a:srgbClr val="FF0000"/>
                </a:solidFill>
                <a:latin typeface="Times New Roman" pitchFamily="18" charset="0"/>
                <a:cs typeface="Times New Roman" pitchFamily="18" charset="0"/>
              </a:rPr>
              <a:t>gados, atkarībā no darbības veida </a:t>
            </a:r>
            <a:r>
              <a:rPr lang="lv-LV" sz="1800" b="1" i="1" dirty="0" smtClean="0">
                <a:solidFill>
                  <a:srgbClr val="FF0000"/>
                </a:solidFill>
                <a:latin typeface="Times New Roman" pitchFamily="18" charset="0"/>
                <a:cs typeface="Times New Roman" pitchFamily="18" charset="0"/>
              </a:rPr>
              <a:t>.</a:t>
            </a:r>
            <a:endParaRPr lang="lv-LV" sz="1800" b="1" i="1" dirty="0">
              <a:solidFill>
                <a:srgbClr val="FF0000"/>
              </a:solidFill>
              <a:latin typeface="Times New Roman" pitchFamily="18" charset="0"/>
              <a:cs typeface="Times New Roman" pitchFamily="18" charset="0"/>
            </a:endParaRPr>
          </a:p>
          <a:p>
            <a:pPr marL="114300" indent="0" algn="just">
              <a:buNone/>
            </a:pPr>
            <a:endParaRPr lang="lv-LV" dirty="0" smtClean="0"/>
          </a:p>
          <a:p>
            <a:endParaRPr lang="lv-LV" dirty="0"/>
          </a:p>
        </p:txBody>
      </p:sp>
    </p:spTree>
    <p:extLst>
      <p:ext uri="{BB962C8B-B14F-4D97-AF65-F5344CB8AC3E}">
        <p14:creationId xmlns:p14="http://schemas.microsoft.com/office/powerpoint/2010/main" val="366612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Specifiski ierobežojumi</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7620000" cy="5060032"/>
          </a:xfrm>
        </p:spPr>
        <p:txBody>
          <a:bodyPr>
            <a:normAutofit fontScale="92500" lnSpcReduction="10000"/>
          </a:bodyPr>
          <a:lstStyle/>
          <a:p>
            <a:pPr algn="just"/>
            <a:r>
              <a:rPr lang="lv-LV" b="1" dirty="0">
                <a:solidFill>
                  <a:srgbClr val="3B3B3B"/>
                </a:solidFill>
                <a:latin typeface="Times New Roman" pitchFamily="18" charset="0"/>
                <a:cs typeface="Times New Roman" pitchFamily="18" charset="0"/>
              </a:rPr>
              <a:t>Specifiski ierobežojumi</a:t>
            </a:r>
            <a:r>
              <a:rPr lang="lv-LV" dirty="0">
                <a:solidFill>
                  <a:srgbClr val="3B3B3B"/>
                </a:solidFill>
                <a:latin typeface="Times New Roman" pitchFamily="18" charset="0"/>
                <a:cs typeface="Times New Roman" pitchFamily="18" charset="0"/>
              </a:rPr>
              <a:t> attiecināmi uz produkcijas ražošanu hermētiski slēgtos traukos, piemēram, augļu un dārzeņu konservi, kurus aizvāko ar metāla vāciņiem</a:t>
            </a:r>
            <a:r>
              <a:rPr lang="lv-LV" dirty="0" smtClean="0">
                <a:solidFill>
                  <a:srgbClr val="3B3B3B"/>
                </a:solidFill>
                <a:latin typeface="Times New Roman" pitchFamily="18" charset="0"/>
                <a:cs typeface="Times New Roman" pitchFamily="18" charset="0"/>
              </a:rPr>
              <a:t>.</a:t>
            </a:r>
          </a:p>
          <a:p>
            <a:pPr algn="just"/>
            <a:r>
              <a:rPr lang="lv-LV" dirty="0">
                <a:solidFill>
                  <a:srgbClr val="745654"/>
                </a:solidFill>
                <a:latin typeface="Times New Roman" pitchFamily="18" charset="0"/>
                <a:cs typeface="Times New Roman" pitchFamily="18" charset="0"/>
                <a:hlinkClick r:id="rId2"/>
              </a:rPr>
              <a:t> </a:t>
            </a:r>
            <a:r>
              <a:rPr lang="lv-LV" b="1" dirty="0">
                <a:solidFill>
                  <a:srgbClr val="745654"/>
                </a:solidFill>
                <a:latin typeface="Times New Roman" pitchFamily="18" charset="0"/>
                <a:cs typeface="Times New Roman" pitchFamily="18" charset="0"/>
                <a:hlinkClick r:id="rId2"/>
              </a:rPr>
              <a:t>Eiropas Parlamenta un Padomes 2004.gada 29.aprīļa regulas Nr. 852/2004 par pārtikas produktu higiēnu</a:t>
            </a:r>
            <a:r>
              <a:rPr lang="lv-LV" dirty="0">
                <a:solidFill>
                  <a:srgbClr val="3B3B3B"/>
                </a:solidFill>
                <a:latin typeface="Times New Roman" pitchFamily="18" charset="0"/>
                <a:cs typeface="Times New Roman" pitchFamily="18" charset="0"/>
              </a:rPr>
              <a:t> XI nodaļā noteiktas prasības par termisko apstrādi. Tās nosaka, ka visu termiski apstrādātu pārtikas produktu, ko pilda un uzglabā hermētiski noslēgtos traukos, sagatavošanas procesam ir jāatbilst starptautiski atzītiem standartiem.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Tas </a:t>
            </a:r>
            <a:r>
              <a:rPr lang="lv-LV" dirty="0">
                <a:solidFill>
                  <a:srgbClr val="3B3B3B"/>
                </a:solidFill>
                <a:latin typeface="Times New Roman" pitchFamily="18" charset="0"/>
                <a:cs typeface="Times New Roman" pitchFamily="18" charset="0"/>
              </a:rPr>
              <a:t>nozīmē, ka gatavojot, piemēram, marinētus dārzeņus, pasterizētas sulas vai ievārījumus, kuru uzglabāšanai tiek izmantoti hermētiski noslēgti trauki (valcējamie vai skrūvējamie metāla vāciņi), katram produktu veidam regulāri ir jāpārbauda galvenie rādītāji – </a:t>
            </a:r>
            <a:r>
              <a:rPr lang="lv-LV" i="1" dirty="0">
                <a:solidFill>
                  <a:srgbClr val="FF0000"/>
                </a:solidFill>
                <a:latin typeface="Times New Roman" pitchFamily="18" charset="0"/>
                <a:cs typeface="Times New Roman" pitchFamily="18" charset="0"/>
              </a:rPr>
              <a:t>temperatūra, spiediens, vide (pH), hermetizācija un mikrobioloģija</a:t>
            </a:r>
            <a:r>
              <a:rPr lang="lv-LV" dirty="0">
                <a:solidFill>
                  <a:srgbClr val="3B3B3B"/>
                </a:solidFill>
                <a:latin typeface="Times New Roman" pitchFamily="18" charset="0"/>
                <a:cs typeface="Times New Roman" pitchFamily="18" charset="0"/>
              </a:rPr>
              <a:t>.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Uz </a:t>
            </a:r>
            <a:r>
              <a:rPr lang="lv-LV" dirty="0">
                <a:solidFill>
                  <a:srgbClr val="3B3B3B"/>
                </a:solidFill>
                <a:latin typeface="Times New Roman" pitchFamily="18" charset="0"/>
                <a:cs typeface="Times New Roman" pitchFamily="18" charset="0"/>
              </a:rPr>
              <a:t>produktiem, kas fasēti traukos ar plastmasas vāciņiem, šis ierobežojums neattiecas, piemēram, ievārījumiem</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690212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Cambria" pitchFamily="18" charset="0"/>
                <a:cs typeface="Times New Roman" pitchFamily="18" charset="0"/>
              </a:rPr>
              <a:t>Ražošanas process</a:t>
            </a:r>
            <a:endParaRPr lang="lv-LV" sz="4000" dirty="0">
              <a:latin typeface="Times New Roman" pitchFamily="18" charset="0"/>
              <a:ea typeface="Cambria" pitchFamily="18" charset="0"/>
              <a:cs typeface="Times New Roman" pitchFamily="18" charset="0"/>
            </a:endParaRPr>
          </a:p>
        </p:txBody>
      </p:sp>
      <p:sp>
        <p:nvSpPr>
          <p:cNvPr id="3" name="Content Placeholder 2"/>
          <p:cNvSpPr>
            <a:spLocks noGrp="1"/>
          </p:cNvSpPr>
          <p:nvPr>
            <p:ph idx="1"/>
          </p:nvPr>
        </p:nvSpPr>
        <p:spPr/>
        <p:txBody>
          <a:bodyPr/>
          <a:lstStyle/>
          <a:p>
            <a:r>
              <a:rPr lang="lv-LV" dirty="0">
                <a:solidFill>
                  <a:srgbClr val="3B3B3B"/>
                </a:solidFill>
                <a:latin typeface="Arial"/>
              </a:rPr>
              <a:t> </a:t>
            </a:r>
            <a:r>
              <a:rPr lang="lv-LV" sz="2000" dirty="0">
                <a:solidFill>
                  <a:srgbClr val="3B3B3B"/>
                </a:solidFill>
                <a:latin typeface="Times New Roman" pitchFamily="18" charset="0"/>
                <a:cs typeface="Times New Roman" pitchFamily="18" charset="0"/>
              </a:rPr>
              <a:t>Tehnoloģisko ražošanas procesu nosaka produktu ražotājs</a:t>
            </a:r>
            <a:r>
              <a:rPr lang="lv-LV" sz="2000" dirty="0" smtClean="0">
                <a:solidFill>
                  <a:srgbClr val="3B3B3B"/>
                </a:solidFill>
                <a:latin typeface="Times New Roman" pitchFamily="18" charset="0"/>
                <a:cs typeface="Times New Roman" pitchFamily="18" charset="0"/>
              </a:rPr>
              <a:t>.</a:t>
            </a:r>
          </a:p>
          <a:p>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Obligāti nepieciešama ražoto produktu receptūra un procesa apraksts</a:t>
            </a:r>
            <a:r>
              <a:rPr lang="lv-LV" sz="2000" dirty="0" smtClean="0">
                <a:solidFill>
                  <a:srgbClr val="3B3B3B"/>
                </a:solidFill>
                <a:latin typeface="Times New Roman" pitchFamily="18" charset="0"/>
                <a:cs typeface="Times New Roman" pitchFamily="18" charset="0"/>
              </a:rPr>
              <a:t>.</a:t>
            </a:r>
          </a:p>
          <a:p>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Uzņēmums savā darbībā var izmantot piemērotākās labas higiēnas prakses vadlīnijas, kurās ir aprakstītas higiēnas prasības ražošanas procesiem. </a:t>
            </a:r>
            <a:endParaRPr lang="lv-LV" sz="2000" dirty="0" smtClean="0">
              <a:solidFill>
                <a:srgbClr val="3B3B3B"/>
              </a:solidFill>
              <a:latin typeface="Times New Roman" pitchFamily="18" charset="0"/>
              <a:cs typeface="Times New Roman" pitchFamily="18" charset="0"/>
            </a:endParaRPr>
          </a:p>
          <a:p>
            <a:r>
              <a:rPr lang="lv-LV" sz="2000" dirty="0">
                <a:solidFill>
                  <a:srgbClr val="3B3B3B"/>
                </a:solidFill>
                <a:latin typeface="Times New Roman" pitchFamily="18" charset="0"/>
                <a:cs typeface="Times New Roman" pitchFamily="18" charset="0"/>
              </a:rPr>
              <a:t> </a:t>
            </a:r>
            <a:r>
              <a:rPr lang="lv-LV" sz="2000" b="1" u="sng" dirty="0">
                <a:solidFill>
                  <a:srgbClr val="745654"/>
                </a:solidFill>
                <a:latin typeface="Times New Roman" pitchFamily="18" charset="0"/>
                <a:cs typeface="Times New Roman" pitchFamily="18" charset="0"/>
                <a:hlinkClick r:id="rId2"/>
              </a:rPr>
              <a:t>Vadlīnijas atrodamas Zemkopības ministrijas interneta mājaslapā.</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047280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smtClean="0">
                <a:solidFill>
                  <a:srgbClr val="3B3B3B"/>
                </a:solidFill>
                <a:latin typeface="Times New Roman" pitchFamily="18" charset="0"/>
                <a:ea typeface="+mn-ea"/>
                <a:cs typeface="Times New Roman" pitchFamily="18" charset="0"/>
              </a:rPr>
              <a:t>Temperatūra</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v-LV" sz="2000" dirty="0" smtClean="0">
                <a:solidFill>
                  <a:srgbClr val="3B3B3B"/>
                </a:solidFill>
                <a:latin typeface="Times New Roman" pitchFamily="18" charset="0"/>
                <a:cs typeface="Times New Roman" pitchFamily="18" charset="0"/>
              </a:rPr>
              <a:t>Ražotājs </a:t>
            </a:r>
            <a:r>
              <a:rPr lang="lv-LV" sz="2000" dirty="0">
                <a:solidFill>
                  <a:srgbClr val="3B3B3B"/>
                </a:solidFill>
                <a:latin typeface="Times New Roman" pitchFamily="18" charset="0"/>
                <a:cs typeface="Times New Roman" pitchFamily="18" charset="0"/>
              </a:rPr>
              <a:t>pats nosaka vai un kāpēc, cik bieži jāmēra temperatūras līmenis un ko darīs, ja mērījums nebūs atbilstošs vēlamajam</a:t>
            </a:r>
            <a:r>
              <a:rPr lang="lv-LV" sz="2000" dirty="0" smtClean="0">
                <a:solidFill>
                  <a:srgbClr val="3B3B3B"/>
                </a:solidFill>
                <a:latin typeface="Times New Roman" pitchFamily="18" charset="0"/>
                <a:cs typeface="Times New Roman" pitchFamily="18" charset="0"/>
              </a:rPr>
              <a:t>.</a:t>
            </a:r>
          </a:p>
          <a:p>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Ja mērījumi jāveic, tad tie ir jāpieraksta</a:t>
            </a:r>
            <a:r>
              <a:rPr lang="lv-LV" sz="2000" dirty="0" smtClean="0">
                <a:solidFill>
                  <a:srgbClr val="3B3B3B"/>
                </a:solidFill>
                <a:latin typeface="Times New Roman" pitchFamily="18" charset="0"/>
                <a:cs typeface="Times New Roman" pitchFamily="18" charset="0"/>
              </a:rPr>
              <a:t>.</a:t>
            </a:r>
          </a:p>
          <a:p>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Tā varētu būt temperatūra ogu uzglabāšanā, produktu sagatavošanā, blanšēšanā, vārīšanā, gatavā produkta glabāšanā u.tml</a:t>
            </a:r>
            <a:r>
              <a:rPr lang="lv-LV" sz="2000" dirty="0" smtClean="0">
                <a:solidFill>
                  <a:srgbClr val="3B3B3B"/>
                </a:solidFill>
                <a:latin typeface="Times New Roman" pitchFamily="18" charset="0"/>
                <a:cs typeface="Times New Roman" pitchFamily="18" charset="0"/>
              </a:rPr>
              <a:t>.</a:t>
            </a:r>
          </a:p>
          <a:p>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Temperatūras un laika mērījumus var fiksēt vienkopus.</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656411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smtClean="0">
                <a:solidFill>
                  <a:srgbClr val="3B3B3B"/>
                </a:solidFill>
                <a:latin typeface="Times New Roman" pitchFamily="18" charset="0"/>
                <a:ea typeface="+mn-ea"/>
                <a:cs typeface="Times New Roman" pitchFamily="18" charset="0"/>
              </a:rPr>
              <a:t>Iepakojums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7620000" cy="5132040"/>
          </a:xfrm>
        </p:spPr>
        <p:txBody>
          <a:bodyPr>
            <a:normAutofit fontScale="92500" lnSpcReduction="10000"/>
          </a:bodyPr>
          <a:lstStyle/>
          <a:p>
            <a:pPr algn="just"/>
            <a:r>
              <a:rPr lang="lv-LV" dirty="0">
                <a:solidFill>
                  <a:srgbClr val="3B3B3B"/>
                </a:solidFill>
                <a:latin typeface="Arial"/>
              </a:rPr>
              <a:t> </a:t>
            </a:r>
            <a:r>
              <a:rPr lang="lv-LV" dirty="0">
                <a:solidFill>
                  <a:srgbClr val="3B3B3B"/>
                </a:solidFill>
                <a:latin typeface="Times New Roman" pitchFamily="18" charset="0"/>
                <a:cs typeface="Times New Roman" pitchFamily="18" charset="0"/>
              </a:rPr>
              <a:t>Materiāliem un izstrādājumiem, kas nonāk saskarē ar pārtiku, jābūt ražotiem atbilstīgi labai ražošanas praksei, lai normālos vai paredzamos izmantošanas apstākļos tie nepārnestu uz pārtiku savas sastāvdaļas tādos daudzumos, kas var apdraudēt cilvēku veselību vai radīt nepieņemamas izmaiņas pārtikas produkta sastāvā vai izraisīt organoleptisko īpašību pasliktināšanos</a:t>
            </a:r>
            <a:r>
              <a:rPr lang="lv-LV" dirty="0" smtClean="0">
                <a:solidFill>
                  <a:srgbClr val="3B3B3B"/>
                </a:solidFill>
                <a:latin typeface="Times New Roman" pitchFamily="18" charset="0"/>
                <a:cs typeface="Times New Roman" pitchFamily="18" charset="0"/>
              </a:rPr>
              <a:t>.</a:t>
            </a:r>
          </a:p>
          <a:p>
            <a:pPr algn="just"/>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Tiem ir jābūt atbilstoši marķētiem, kā tas noteikts </a:t>
            </a:r>
            <a:r>
              <a:rPr lang="lv-LV" b="1" dirty="0">
                <a:solidFill>
                  <a:srgbClr val="745654"/>
                </a:solidFill>
                <a:latin typeface="Times New Roman" pitchFamily="18" charset="0"/>
                <a:cs typeface="Times New Roman" pitchFamily="18" charset="0"/>
                <a:hlinkClick r:id="rId2"/>
              </a:rPr>
              <a:t>Regulas 1935/2004 par materiāliem un izstrādājumiem, kas paredzēti saskarei ar pārtikas produktiem, un par Direktīvu 80/109/EEK atcelšanu</a:t>
            </a:r>
            <a:r>
              <a:rPr lang="lv-LV" dirty="0">
                <a:solidFill>
                  <a:srgbClr val="3B3B3B"/>
                </a:solidFill>
                <a:latin typeface="Times New Roman" pitchFamily="18" charset="0"/>
                <a:cs typeface="Times New Roman" pitchFamily="18" charset="0"/>
              </a:rPr>
              <a:t>, 15.pantā,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kā </a:t>
            </a:r>
            <a:r>
              <a:rPr lang="lv-LV" dirty="0">
                <a:solidFill>
                  <a:srgbClr val="3B3B3B"/>
                </a:solidFill>
                <a:latin typeface="Times New Roman" pitchFamily="18" charset="0"/>
                <a:cs typeface="Times New Roman" pitchFamily="18" charset="0"/>
              </a:rPr>
              <a:t>arī saskaņā ar minētās regulas 16.pantu plastmasai, keramikai, reģenerēta celulozes plēvei, papīram un kartonam nepieciešama ražotāja rakstveida atbilstības deklarācija vai citiem, neuzskaitītajiem - attiecīgs dokuments</a:t>
            </a:r>
            <a:r>
              <a:rPr lang="lv-LV" dirty="0" smtClean="0">
                <a:solidFill>
                  <a:srgbClr val="3B3B3B"/>
                </a:solidFill>
                <a:latin typeface="Times New Roman" pitchFamily="18" charset="0"/>
                <a:cs typeface="Times New Roman" pitchFamily="18" charset="0"/>
              </a:rPr>
              <a:t>.</a:t>
            </a:r>
          </a:p>
          <a:p>
            <a:pPr algn="just"/>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Ja materiālus un izstrādājumus izmanto atkārtoti, tad tiem jābūt viegli tīrāmiem un, ja nepieciešams, dezinficējamiem!!! Jāuzglabā tā, lai tie netiktu piesārņoti.</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2690320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Cambria" pitchFamily="18" charset="0"/>
                <a:cs typeface="Times New Roman" pitchFamily="18" charset="0"/>
              </a:rPr>
              <a:t>Izejvielas un produktu </a:t>
            </a:r>
            <a:r>
              <a:rPr lang="lv-LV" sz="4000" spc="0" dirty="0" smtClean="0">
                <a:solidFill>
                  <a:srgbClr val="3B3B3B"/>
                </a:solidFill>
                <a:latin typeface="Times New Roman" pitchFamily="18" charset="0"/>
                <a:ea typeface="Cambria" pitchFamily="18" charset="0"/>
                <a:cs typeface="Times New Roman" pitchFamily="18" charset="0"/>
              </a:rPr>
              <a:t>izsekojamība</a:t>
            </a:r>
            <a:endParaRPr lang="lv-LV" sz="4000" dirty="0">
              <a:latin typeface="Times New Roman" pitchFamily="18" charset="0"/>
              <a:ea typeface="Cambria"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dirty="0">
                <a:solidFill>
                  <a:srgbClr val="3B3B3B"/>
                </a:solidFill>
                <a:latin typeface="Arial"/>
              </a:rPr>
              <a:t> </a:t>
            </a:r>
            <a:r>
              <a:rPr lang="lv-LV" dirty="0">
                <a:solidFill>
                  <a:srgbClr val="3B3B3B"/>
                </a:solidFill>
                <a:latin typeface="Times New Roman" pitchFamily="18" charset="0"/>
                <a:cs typeface="Times New Roman" pitchFamily="18" charset="0"/>
              </a:rPr>
              <a:t>Ražotājam nepieciešams uzskaites žurnāls izejvielām un saražotajam gatavajam produktam.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Piegādātāju </a:t>
            </a:r>
            <a:r>
              <a:rPr lang="lv-LV" dirty="0">
                <a:solidFill>
                  <a:srgbClr val="3B3B3B"/>
                </a:solidFill>
                <a:latin typeface="Times New Roman" pitchFamily="18" charset="0"/>
                <a:cs typeface="Times New Roman" pitchFamily="18" charset="0"/>
              </a:rPr>
              <a:t>sarakstā jāsaglabā sekojošas ziņas: kādas izejvielas iegādātas, no kurienes iepirktas un cik daudz? Kādi ir to derīguma termiņi? Kādi uzglabāšanas apstākļi jāievēro? Ja izejvielas ir paša ražotas/audzētas, piemēram, dārzeņi un augļi, tad piegādātāju sarakstā ieraksta SEVI kā piegādātāju!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Izejvielas </a:t>
            </a:r>
            <a:r>
              <a:rPr lang="lv-LV" dirty="0">
                <a:solidFill>
                  <a:srgbClr val="3B3B3B"/>
                </a:solidFill>
                <a:latin typeface="Times New Roman" pitchFamily="18" charset="0"/>
                <a:cs typeface="Times New Roman" pitchFamily="18" charset="0"/>
              </a:rPr>
              <a:t>vajadzētu novērtēt organoleptiski- pārbaudīt to izskatu, garšu un smaržu, un nepieņemt, ja ir bojātas vai rodas aizdomas, ka tās varētu būt piesārņotas.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Uzmanīgiem </a:t>
            </a:r>
            <a:r>
              <a:rPr lang="lv-LV" dirty="0">
                <a:solidFill>
                  <a:srgbClr val="3B3B3B"/>
                </a:solidFill>
                <a:latin typeface="Times New Roman" pitchFamily="18" charset="0"/>
                <a:cs typeface="Times New Roman" pitchFamily="18" charset="0"/>
              </a:rPr>
              <a:t>jābūt ar jēlproduktu izmantošanu, piemēram, olām. Svaigu gaļu un/vai zivis atļauts iepirkt un izmantot tikai no atzītiem uzņēmumiem vai kautuvēm</a:t>
            </a:r>
            <a:r>
              <a:rPr lang="lv-LV" sz="2600" dirty="0">
                <a:solidFill>
                  <a:srgbClr val="3B3B3B"/>
                </a:solidFill>
                <a:latin typeface="Arial"/>
              </a:rPr>
              <a:t>. </a:t>
            </a:r>
            <a:endParaRPr lang="lv-LV" sz="2600" dirty="0" smtClean="0">
              <a:solidFill>
                <a:srgbClr val="3B3B3B"/>
              </a:solidFill>
              <a:latin typeface="Arial"/>
            </a:endParaRPr>
          </a:p>
        </p:txBody>
      </p:sp>
    </p:spTree>
    <p:extLst>
      <p:ext uri="{BB962C8B-B14F-4D97-AF65-F5344CB8AC3E}">
        <p14:creationId xmlns:p14="http://schemas.microsoft.com/office/powerpoint/2010/main" val="2026326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Cambria" pitchFamily="18" charset="0"/>
                <a:cs typeface="Times New Roman" pitchFamily="18" charset="0"/>
              </a:rPr>
              <a:t>Izejvielas un produktu izsekojamība</a:t>
            </a:r>
            <a:endParaRPr lang="lv-LV"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00808"/>
            <a:ext cx="7620000" cy="4699992"/>
          </a:xfrm>
        </p:spPr>
        <p:txBody>
          <a:bodyPr/>
          <a:lstStyle/>
          <a:p>
            <a:pPr algn="just"/>
            <a:r>
              <a:rPr lang="lv-LV" sz="2000" dirty="0">
                <a:latin typeface="Times New Roman" pitchFamily="18" charset="0"/>
                <a:cs typeface="Times New Roman" pitchFamily="18" charset="0"/>
              </a:rPr>
              <a:t>Tāpat jābūt informācijai par saražoto galaproduktiem- kad, cik daudz saražoti, uz kurieni nogādāti/pārdoti? </a:t>
            </a:r>
            <a:endParaRPr lang="lv-LV" sz="2000" dirty="0" smtClean="0">
              <a:latin typeface="Times New Roman" pitchFamily="18" charset="0"/>
              <a:cs typeface="Times New Roman" pitchFamily="18" charset="0"/>
            </a:endParaRPr>
          </a:p>
          <a:p>
            <a:pPr marL="114300" indent="0" algn="just">
              <a:buNone/>
            </a:pPr>
            <a:endParaRPr lang="lv-LV" sz="2000" dirty="0">
              <a:latin typeface="Times New Roman" pitchFamily="18" charset="0"/>
              <a:cs typeface="Times New Roman" pitchFamily="18" charset="0"/>
            </a:endParaRPr>
          </a:p>
          <a:p>
            <a:pPr algn="just"/>
            <a:r>
              <a:rPr lang="lv-LV" sz="2000" dirty="0">
                <a:latin typeface="Times New Roman" pitchFamily="18" charset="0"/>
                <a:cs typeface="Times New Roman" pitchFamily="18" charset="0"/>
              </a:rPr>
              <a:t>Izsekojamības pārbaudi var veikt, pamēģinot ar šādu piemēru </a:t>
            </a:r>
            <a:endParaRPr lang="lv-LV" sz="2000" dirty="0" smtClean="0">
              <a:latin typeface="Times New Roman" pitchFamily="18" charset="0"/>
              <a:cs typeface="Times New Roman" pitchFamily="18" charset="0"/>
            </a:endParaRPr>
          </a:p>
          <a:p>
            <a:pPr marL="114300" indent="0" algn="just">
              <a:buNone/>
            </a:pPr>
            <a:r>
              <a:rPr lang="lv-LV" sz="2000" dirty="0" smtClean="0">
                <a:latin typeface="Times New Roman" pitchFamily="18" charset="0"/>
                <a:cs typeface="Times New Roman" pitchFamily="18" charset="0"/>
              </a:rPr>
              <a:t>– </a:t>
            </a:r>
            <a:r>
              <a:rPr lang="lv-LV" sz="2000" dirty="0">
                <a:latin typeface="Times New Roman" pitchFamily="18" charset="0"/>
                <a:cs typeface="Times New Roman" pitchFamily="18" charset="0"/>
              </a:rPr>
              <a:t>paņemt gatavā produkta, piemēram, ievārījuma vienu burku, iedomāties, ka tajā atrastas pesticīdu atliekas, un mēģināt sameklēt, no kurienes iepirktas ogas ievārījumam, pēc tam noskaidrot, kādos produktos vēl šīs ogas izmantotas un uz kurieni savukārt šie produkti piegādāti vai kam pārdoti. Vai varēsiet identificēt izejvielu ražotājus un galaproduktu pircējus, lai informētu, ka produktu nevar lietot </a:t>
            </a:r>
            <a:r>
              <a:rPr lang="lv-LV" sz="2000" dirty="0" smtClean="0">
                <a:latin typeface="Times New Roman" pitchFamily="18" charset="0"/>
                <a:cs typeface="Times New Roman" pitchFamily="18" charset="0"/>
              </a:rPr>
              <a:t>uzturā.</a:t>
            </a:r>
            <a:endParaRPr lang="lv-LV" sz="2000" dirty="0">
              <a:latin typeface="Times New Roman" pitchFamily="18" charset="0"/>
              <a:cs typeface="Times New Roman" pitchFamily="18" charset="0"/>
            </a:endParaRPr>
          </a:p>
          <a:p>
            <a:pPr algn="just"/>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2660966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a:latin typeface="Times New Roman" pitchFamily="18" charset="0"/>
                <a:cs typeface="Times New Roman" pitchFamily="18" charset="0"/>
              </a:rPr>
              <a:t>Derīguma termiņš</a:t>
            </a:r>
          </a:p>
        </p:txBody>
      </p:sp>
      <p:sp>
        <p:nvSpPr>
          <p:cNvPr id="3" name="Content Placeholder 2"/>
          <p:cNvSpPr>
            <a:spLocks noGrp="1"/>
          </p:cNvSpPr>
          <p:nvPr>
            <p:ph idx="1"/>
          </p:nvPr>
        </p:nvSpPr>
        <p:spPr>
          <a:xfrm>
            <a:off x="457200" y="1340768"/>
            <a:ext cx="7620000" cy="5060032"/>
          </a:xfrm>
        </p:spPr>
        <p:txBody>
          <a:bodyPr>
            <a:normAutofit fontScale="92500" lnSpcReduction="10000"/>
          </a:bodyPr>
          <a:lstStyle/>
          <a:p>
            <a:pPr algn="just"/>
            <a:r>
              <a:rPr lang="lv-LV" dirty="0">
                <a:solidFill>
                  <a:srgbClr val="3B3B3B"/>
                </a:solidFill>
                <a:latin typeface="Arial"/>
              </a:rPr>
              <a:t> </a:t>
            </a:r>
            <a:r>
              <a:rPr lang="lv-LV" dirty="0">
                <a:solidFill>
                  <a:srgbClr val="3B3B3B"/>
                </a:solidFill>
                <a:latin typeface="Times New Roman" pitchFamily="18" charset="0"/>
                <a:cs typeface="Times New Roman" pitchFamily="18" charset="0"/>
              </a:rPr>
              <a:t>Uzņēmumam pašam jānosaka kādus mikrobioloģiskos rādītājus un kādu derīguma termiņu noteikt savam produktam, lai nodrošinātu, ka lietošanai gatavais produkts ir nekaitīgs.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Derīguma </a:t>
            </a:r>
            <a:r>
              <a:rPr lang="lv-LV" dirty="0">
                <a:solidFill>
                  <a:srgbClr val="3B3B3B"/>
                </a:solidFill>
                <a:latin typeface="Times New Roman" pitchFamily="18" charset="0"/>
                <a:cs typeface="Times New Roman" pitchFamily="18" charset="0"/>
              </a:rPr>
              <a:t>termiņu produktiem ražotājs pats nosaka eksperimentāli, izvērtējot produkta receptūru, ražošanas tehnoloģisko procesu, iesaiņošanas un uzglabāšanas apstākļus, paša un/vai starptautisko pieredzi</a:t>
            </a:r>
            <a:r>
              <a:rPr lang="lv-LV" dirty="0" smtClean="0">
                <a:solidFill>
                  <a:srgbClr val="3B3B3B"/>
                </a:solidFill>
                <a:latin typeface="Times New Roman" pitchFamily="18" charset="0"/>
                <a:cs typeface="Times New Roman" pitchFamily="18" charset="0"/>
              </a:rPr>
              <a:t>.</a:t>
            </a:r>
          </a:p>
          <a:p>
            <a:pPr algn="just"/>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Tā noteikšanā var izmantot starptautiskajos standartos vai Labas higiēnas prakses vadlīnijās vai zinātniskajās atziņās sniegto informāciju par produktu. Kā pierādījumu var izmantot laboratorisko analīžu testēšanas pārskatus</a:t>
            </a:r>
            <a:r>
              <a:rPr lang="lv-LV" dirty="0" smtClean="0">
                <a:solidFill>
                  <a:srgbClr val="3B3B3B"/>
                </a:solidFill>
                <a:latin typeface="Times New Roman" pitchFamily="18" charset="0"/>
                <a:cs typeface="Times New Roman" pitchFamily="18" charset="0"/>
              </a:rPr>
              <a:t>.</a:t>
            </a:r>
          </a:p>
          <a:p>
            <a:pPr algn="just"/>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Laboratoriski nosaka konkrētus rādītājus produktam pēc tā saražošanas, tad ik pa laikam glabāšanas periodā un plānotā derīguma termiņa beigās. Testēšanas rezultātus salīdzina ar normatīvajos aktos noteiktajām normām vai, ja tādu nav, tad ar standartiem vai uzņēmuma paškontroles sistēmā noteiktajām normām. </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3172250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Cambria" pitchFamily="18" charset="0"/>
                <a:cs typeface="Times New Roman" pitchFamily="18" charset="0"/>
              </a:rPr>
              <a:t>Pārtikas piedevas</a:t>
            </a:r>
            <a:endParaRPr lang="lv-LV" sz="4000" dirty="0">
              <a:latin typeface="Times New Roman" pitchFamily="18" charset="0"/>
              <a:ea typeface="Cambria" pitchFamily="18" charset="0"/>
              <a:cs typeface="Times New Roman" pitchFamily="18" charset="0"/>
            </a:endParaRPr>
          </a:p>
        </p:txBody>
      </p:sp>
      <p:sp>
        <p:nvSpPr>
          <p:cNvPr id="3" name="Content Placeholder 2"/>
          <p:cNvSpPr>
            <a:spLocks noGrp="1"/>
          </p:cNvSpPr>
          <p:nvPr>
            <p:ph idx="1"/>
          </p:nvPr>
        </p:nvSpPr>
        <p:spPr>
          <a:xfrm>
            <a:off x="457200" y="1340768"/>
            <a:ext cx="7620000" cy="5060032"/>
          </a:xfrm>
        </p:spPr>
        <p:txBody>
          <a:bodyPr>
            <a:normAutofit/>
          </a:bodyPr>
          <a:lstStyle/>
          <a:p>
            <a:pPr algn="just"/>
            <a:r>
              <a:rPr lang="lv-LV" sz="2000" dirty="0" smtClean="0">
                <a:solidFill>
                  <a:srgbClr val="3B3B3B"/>
                </a:solidFill>
                <a:latin typeface="Times New Roman" pitchFamily="18" charset="0"/>
                <a:cs typeface="Times New Roman" pitchFamily="18" charset="0"/>
              </a:rPr>
              <a:t>Ja </a:t>
            </a:r>
            <a:r>
              <a:rPr lang="lv-LV" sz="2000" dirty="0">
                <a:solidFill>
                  <a:srgbClr val="3B3B3B"/>
                </a:solidFill>
                <a:latin typeface="Times New Roman" pitchFamily="18" charset="0"/>
                <a:cs typeface="Times New Roman" pitchFamily="18" charset="0"/>
              </a:rPr>
              <a:t>tādas tiek lietotas, tad stingri jāievēro </a:t>
            </a:r>
            <a:r>
              <a:rPr lang="lv-LV" sz="2000" b="1" dirty="0">
                <a:solidFill>
                  <a:srgbClr val="745654"/>
                </a:solidFill>
                <a:latin typeface="Times New Roman" pitchFamily="18" charset="0"/>
                <a:cs typeface="Times New Roman" pitchFamily="18" charset="0"/>
                <a:hlinkClick r:id="rId2"/>
              </a:rPr>
              <a:t>Eiropas Parlamenta un Padomes Regulā Nr.1333/2008 par pārtikas piedevām</a:t>
            </a:r>
            <a:r>
              <a:rPr lang="lv-LV" sz="2000" dirty="0">
                <a:solidFill>
                  <a:srgbClr val="3B3B3B"/>
                </a:solidFill>
                <a:latin typeface="Times New Roman" pitchFamily="18" charset="0"/>
                <a:cs typeface="Times New Roman" pitchFamily="18" charset="0"/>
              </a:rPr>
              <a:t> noteiktās prasības</a:t>
            </a:r>
            <a:r>
              <a:rPr lang="lv-LV" sz="2000" b="1" dirty="0" smtClean="0">
                <a:solidFill>
                  <a:srgbClr val="3B3B3B"/>
                </a:solidFill>
                <a:latin typeface="Times New Roman" pitchFamily="18" charset="0"/>
                <a:cs typeface="Times New Roman" pitchFamily="18" charset="0"/>
              </a:rPr>
              <a:t>.</a:t>
            </a:r>
          </a:p>
          <a:p>
            <a:pPr algn="just"/>
            <a:r>
              <a:rPr lang="lv-LV" sz="2000" dirty="0">
                <a:solidFill>
                  <a:srgbClr val="3B3B3B"/>
                </a:solidFill>
                <a:latin typeface="Times New Roman" pitchFamily="18" charset="0"/>
                <a:cs typeface="Times New Roman" pitchFamily="18" charset="0"/>
              </a:rPr>
              <a:t> Jāievēro piedevas lietošanas instrukcija, tās svēršanā jāizmanto tikai verificētus svarus vai mērglāzi, obligāti jāveic pieraksti par piedevu izlietojumu. Pārtikas piedevas jānorāda gan receptūrā, gan produktu marķējumā</a:t>
            </a:r>
            <a:r>
              <a:rPr lang="lv-LV" sz="2000" dirty="0" smtClean="0">
                <a:solidFill>
                  <a:srgbClr val="3B3B3B"/>
                </a:solidFill>
                <a:latin typeface="Times New Roman" pitchFamily="18" charset="0"/>
                <a:cs typeface="Times New Roman" pitchFamily="18" charset="0"/>
              </a:rPr>
              <a:t>.</a:t>
            </a:r>
          </a:p>
          <a:p>
            <a:pPr algn="just"/>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Jābūt uzmanīgiem ar krāsvielu lietošanu, piemēram, kūkās. Ja tomēr tiek izmantotas krāsvielas – saulrieta dzeltenā (E110), hinolīndzeltenā (E104), karmoizīns (E122), alura sarkanā (E129), tartrazīns (E102) un košenila sarkanā (E124), tad marķējumā jābūt sekojošai norādei- „krāsvielas(-u) nosaukums vai E numurs: var nelabvēlīgi ietekmēt bērnu aktivitāti un uzmanību”.</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15508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Atkritumi</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lv-LV" sz="2000" dirty="0">
                <a:latin typeface="Times New Roman" pitchFamily="18" charset="0"/>
                <a:cs typeface="Times New Roman" pitchFamily="18" charset="0"/>
              </a:rPr>
              <a:t>Atkritumu konteineri telpās jātur tīri un regulāri jāiztukšo, tiem jābūt slēgtiem. </a:t>
            </a:r>
            <a:endParaRPr lang="lv-LV" sz="2000" dirty="0" smtClean="0">
              <a:latin typeface="Times New Roman" pitchFamily="18" charset="0"/>
              <a:cs typeface="Times New Roman" pitchFamily="18" charset="0"/>
            </a:endParaRPr>
          </a:p>
          <a:p>
            <a:r>
              <a:rPr lang="lv-LV" sz="2000" dirty="0" smtClean="0">
                <a:latin typeface="Times New Roman" pitchFamily="18" charset="0"/>
                <a:cs typeface="Times New Roman" pitchFamily="18" charset="0"/>
              </a:rPr>
              <a:t>Labāk </a:t>
            </a:r>
            <a:r>
              <a:rPr lang="lv-LV" sz="2000" dirty="0">
                <a:latin typeface="Times New Roman" pitchFamily="18" charset="0"/>
                <a:cs typeface="Times New Roman" pitchFamily="18" charset="0"/>
              </a:rPr>
              <a:t>izmantot polietilēna maisus, ko ievieto tvertnēs, kurus regulāri iztukšo. </a:t>
            </a:r>
            <a:endParaRPr lang="lv-LV" sz="2000" dirty="0" smtClean="0">
              <a:latin typeface="Times New Roman" pitchFamily="18" charset="0"/>
              <a:cs typeface="Times New Roman" pitchFamily="18" charset="0"/>
            </a:endParaRPr>
          </a:p>
          <a:p>
            <a:r>
              <a:rPr lang="lv-LV" sz="2000" dirty="0" smtClean="0">
                <a:latin typeface="Times New Roman" pitchFamily="18" charset="0"/>
                <a:cs typeface="Times New Roman" pitchFamily="18" charset="0"/>
              </a:rPr>
              <a:t>Glabāšanas </a:t>
            </a:r>
            <a:r>
              <a:rPr lang="lv-LV" sz="2000" dirty="0">
                <a:latin typeface="Times New Roman" pitchFamily="18" charset="0"/>
                <a:cs typeface="Times New Roman" pitchFamily="18" charset="0"/>
              </a:rPr>
              <a:t>vietām jābūt tīrām, aizsargātām pret kaitēkļiem, lai nepiesārņotu telpas, iekārtas un dzeramo ūdeni</a:t>
            </a:r>
          </a:p>
        </p:txBody>
      </p:sp>
    </p:spTree>
    <p:extLst>
      <p:ext uri="{BB962C8B-B14F-4D97-AF65-F5344CB8AC3E}">
        <p14:creationId xmlns:p14="http://schemas.microsoft.com/office/powerpoint/2010/main" val="367590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Iedvesmai.....</a:t>
            </a:r>
            <a:endParaRPr lang="lv-LV" dirty="0"/>
          </a:p>
        </p:txBody>
      </p:sp>
      <p:sp>
        <p:nvSpPr>
          <p:cNvPr id="3" name="Content Placeholder 2"/>
          <p:cNvSpPr>
            <a:spLocks noGrp="1"/>
          </p:cNvSpPr>
          <p:nvPr>
            <p:ph idx="1"/>
          </p:nvPr>
        </p:nvSpPr>
        <p:spPr/>
        <p:txBody>
          <a:bodyPr/>
          <a:lstStyle/>
          <a:p>
            <a:pPr marL="114300" indent="0">
              <a:buNone/>
            </a:pPr>
            <a:r>
              <a:rPr lang="lv-LV" dirty="0">
                <a:solidFill>
                  <a:srgbClr val="412307"/>
                </a:solidFill>
                <a:latin typeface="Times New Roman" pitchFamily="18" charset="0"/>
                <a:cs typeface="Times New Roman" pitchFamily="18" charset="0"/>
              </a:rPr>
              <a:t>Nav kauns nezināt, bet gan negribēt zināt</a:t>
            </a:r>
            <a:r>
              <a:rPr lang="lv-LV" dirty="0" smtClean="0">
                <a:solidFill>
                  <a:srgbClr val="412307"/>
                </a:solidFill>
                <a:latin typeface="Times New Roman" pitchFamily="18" charset="0"/>
                <a:cs typeface="Times New Roman" pitchFamily="18" charset="0"/>
              </a:rPr>
              <a:t>.</a:t>
            </a:r>
            <a:r>
              <a:rPr lang="lv-LV" sz="2000" dirty="0" smtClean="0">
                <a:latin typeface="Times New Roman" pitchFamily="18" charset="0"/>
                <a:cs typeface="Times New Roman" pitchFamily="18" charset="0"/>
              </a:rPr>
              <a:t>( Sokrāts)</a:t>
            </a:r>
          </a:p>
          <a:p>
            <a:pPr marL="114300" indent="0">
              <a:buNone/>
            </a:pPr>
            <a:endParaRPr lang="lv-LV" sz="2000" dirty="0" smtClean="0">
              <a:latin typeface="Times New Roman" pitchFamily="18" charset="0"/>
              <a:cs typeface="Times New Roman" pitchFamily="18" charset="0"/>
            </a:endParaRPr>
          </a:p>
          <a:p>
            <a:pPr marL="114300" indent="0">
              <a:buNone/>
            </a:pPr>
            <a:endParaRPr lang="lv-LV" sz="2000" dirty="0" smtClean="0">
              <a:latin typeface="Times New Roman" pitchFamily="18" charset="0"/>
              <a:cs typeface="Times New Roman" pitchFamily="18" charset="0"/>
            </a:endParaRPr>
          </a:p>
          <a:p>
            <a:pPr marL="114300" indent="0">
              <a:buNone/>
            </a:pPr>
            <a:r>
              <a:rPr lang="lv-LV" dirty="0" smtClean="0">
                <a:latin typeface="Times New Roman" pitchFamily="18" charset="0"/>
                <a:cs typeface="Times New Roman" pitchFamily="18" charset="0"/>
              </a:rPr>
              <a:t>Patiesi </a:t>
            </a:r>
            <a:r>
              <a:rPr lang="lv-LV" dirty="0">
                <a:latin typeface="Times New Roman" pitchFamily="18" charset="0"/>
                <a:cs typeface="Times New Roman" pitchFamily="18" charset="0"/>
              </a:rPr>
              <a:t>domājošs cilvēks no savām kļūdām gūst ne mazāk atziņu kā no saviem </a:t>
            </a:r>
            <a:r>
              <a:rPr lang="lv-LV" dirty="0" smtClean="0">
                <a:latin typeface="Times New Roman" pitchFamily="18" charset="0"/>
                <a:cs typeface="Times New Roman" pitchFamily="18" charset="0"/>
              </a:rPr>
              <a:t>panākumiem.</a:t>
            </a:r>
          </a:p>
          <a:p>
            <a:pPr marL="114300" indent="0">
              <a:buNone/>
            </a:pPr>
            <a:endParaRPr lang="lv-LV" dirty="0" smtClean="0">
              <a:latin typeface="Times New Roman" pitchFamily="18" charset="0"/>
              <a:cs typeface="Times New Roman" pitchFamily="18" charset="0"/>
            </a:endParaRPr>
          </a:p>
          <a:p>
            <a:pPr marL="114300" indent="0">
              <a:buNone/>
            </a:pPr>
            <a:endParaRPr lang="lv-LV" dirty="0" smtClean="0">
              <a:latin typeface="Times New Roman" pitchFamily="18" charset="0"/>
              <a:cs typeface="Times New Roman" pitchFamily="18" charset="0"/>
            </a:endParaRPr>
          </a:p>
          <a:p>
            <a:pPr marL="114300" indent="0">
              <a:buNone/>
            </a:pPr>
            <a:r>
              <a:rPr lang="lv-LV" dirty="0" smtClean="0">
                <a:latin typeface="Times New Roman" pitchFamily="18" charset="0"/>
                <a:cs typeface="Times New Roman" pitchFamily="18" charset="0"/>
              </a:rPr>
              <a:t>Ar pozitīvismu un uz priekšu!</a:t>
            </a:r>
            <a:endParaRPr lang="lv-LV"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77072"/>
            <a:ext cx="2914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8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smtClean="0">
                <a:solidFill>
                  <a:srgbClr val="3B3B3B"/>
                </a:solidFill>
                <a:latin typeface="Times New Roman" pitchFamily="18" charset="0"/>
                <a:ea typeface="Cambria" pitchFamily="18" charset="0"/>
                <a:cs typeface="Times New Roman" pitchFamily="18" charset="0"/>
              </a:rPr>
              <a:t>Darbinieki</a:t>
            </a:r>
            <a:endParaRPr lang="lv-LV" sz="4000" dirty="0">
              <a:latin typeface="Times New Roman" pitchFamily="18" charset="0"/>
              <a:ea typeface="Cambria" pitchFamily="18" charset="0"/>
              <a:cs typeface="Times New Roman" pitchFamily="18" charset="0"/>
            </a:endParaRPr>
          </a:p>
        </p:txBody>
      </p:sp>
      <p:sp>
        <p:nvSpPr>
          <p:cNvPr id="3" name="Content Placeholder 2"/>
          <p:cNvSpPr>
            <a:spLocks noGrp="1"/>
          </p:cNvSpPr>
          <p:nvPr>
            <p:ph idx="1"/>
          </p:nvPr>
        </p:nvSpPr>
        <p:spPr>
          <a:xfrm>
            <a:off x="457200" y="1124744"/>
            <a:ext cx="7620000" cy="5276056"/>
          </a:xfrm>
        </p:spPr>
        <p:txBody>
          <a:bodyPr>
            <a:normAutofit fontScale="92500" lnSpcReduction="10000"/>
          </a:bodyPr>
          <a:lstStyle/>
          <a:p>
            <a:endParaRPr lang="lv-LV" dirty="0" smtClean="0">
              <a:solidFill>
                <a:srgbClr val="3B3B3B"/>
              </a:solidFill>
              <a:latin typeface="Arial"/>
            </a:endParaRPr>
          </a:p>
          <a:p>
            <a:pPr algn="just"/>
            <a:r>
              <a:rPr lang="lv-LV" dirty="0" smtClean="0">
                <a:solidFill>
                  <a:srgbClr val="3B3B3B"/>
                </a:solidFill>
                <a:latin typeface="Times New Roman" pitchFamily="18" charset="0"/>
                <a:cs typeface="Times New Roman" pitchFamily="18" charset="0"/>
              </a:rPr>
              <a:t>Visām </a:t>
            </a:r>
            <a:r>
              <a:rPr lang="lv-LV" dirty="0">
                <a:solidFill>
                  <a:srgbClr val="3B3B3B"/>
                </a:solidFill>
                <a:latin typeface="Times New Roman" pitchFamily="18" charset="0"/>
                <a:cs typeface="Times New Roman" pitchFamily="18" charset="0"/>
              </a:rPr>
              <a:t>personām, kuras iesaistītas produkta ražošanā</a:t>
            </a:r>
            <a:r>
              <a:rPr lang="lv-LV" dirty="0" smtClean="0">
                <a:solidFill>
                  <a:srgbClr val="3B3B3B"/>
                </a:solidFill>
                <a:latin typeface="Times New Roman" pitchFamily="18" charset="0"/>
                <a:cs typeface="Times New Roman" pitchFamily="18" charset="0"/>
              </a:rPr>
              <a:t>,</a:t>
            </a:r>
            <a:r>
              <a:rPr lang="lv-LV" dirty="0">
                <a:solidFill>
                  <a:srgbClr val="414142"/>
                </a:solidFill>
                <a:latin typeface="Times New Roman" pitchFamily="18" charset="0"/>
                <a:cs typeface="Times New Roman" pitchFamily="18" charset="0"/>
              </a:rPr>
              <a:t> darbos kādā no pārtikas (tai skaitā dzeramā ūdens) aprites posmiem, kuros ir tieša saskare ar nefasētu </a:t>
            </a:r>
            <a:r>
              <a:rPr lang="lv-LV" dirty="0" smtClean="0">
                <a:solidFill>
                  <a:srgbClr val="414142"/>
                </a:solidFill>
                <a:latin typeface="Times New Roman" pitchFamily="18" charset="0"/>
                <a:cs typeface="Times New Roman" pitchFamily="18" charset="0"/>
              </a:rPr>
              <a:t>pārtiku, uzsākot darbu</a:t>
            </a: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jābūt </a:t>
            </a:r>
            <a:r>
              <a:rPr lang="lv-LV" dirty="0" smtClean="0">
                <a:solidFill>
                  <a:srgbClr val="3B3B3B"/>
                </a:solidFill>
                <a:latin typeface="Times New Roman" pitchFamily="18" charset="0"/>
                <a:cs typeface="Times New Roman" pitchFamily="18" charset="0"/>
              </a:rPr>
              <a:t>ārsta izziņai, forma</a:t>
            </a:r>
            <a:r>
              <a:rPr lang="lv-LV" dirty="0">
                <a:solidFill>
                  <a:srgbClr val="414142"/>
                </a:solidFill>
                <a:latin typeface="Times New Roman" pitchFamily="18" charset="0"/>
                <a:cs typeface="Times New Roman" pitchFamily="18" charset="0"/>
              </a:rPr>
              <a:t> </a:t>
            </a:r>
            <a:r>
              <a:rPr lang="lv-LV" dirty="0" smtClean="0">
                <a:solidFill>
                  <a:srgbClr val="414142"/>
                </a:solidFill>
                <a:latin typeface="Times New Roman" pitchFamily="18" charset="0"/>
                <a:cs typeface="Times New Roman" pitchFamily="18" charset="0"/>
              </a:rPr>
              <a:t>027/u, </a:t>
            </a:r>
            <a:r>
              <a:rPr lang="lv-LV" dirty="0" smtClean="0">
                <a:solidFill>
                  <a:srgbClr val="3B3B3B"/>
                </a:solidFill>
                <a:latin typeface="Times New Roman" pitchFamily="18" charset="0"/>
                <a:cs typeface="Times New Roman" pitchFamily="18" charset="0"/>
              </a:rPr>
              <a:t> kā nosaka </a:t>
            </a:r>
            <a:r>
              <a:rPr lang="nn-NO" b="1" dirty="0" smtClean="0">
                <a:solidFill>
                  <a:srgbClr val="414142"/>
                </a:solidFill>
                <a:latin typeface="Times New Roman" pitchFamily="18" charset="0"/>
                <a:cs typeface="Times New Roman" pitchFamily="18" charset="0"/>
              </a:rPr>
              <a:t>Ministru </a:t>
            </a:r>
            <a:r>
              <a:rPr lang="nn-NO" b="1" dirty="0">
                <a:solidFill>
                  <a:srgbClr val="414142"/>
                </a:solidFill>
                <a:latin typeface="Times New Roman" pitchFamily="18" charset="0"/>
                <a:cs typeface="Times New Roman" pitchFamily="18" charset="0"/>
              </a:rPr>
              <a:t>kabineta noteikumi Nr. </a:t>
            </a:r>
            <a:r>
              <a:rPr lang="nn-NO" b="1" dirty="0" smtClean="0">
                <a:solidFill>
                  <a:srgbClr val="414142"/>
                </a:solidFill>
                <a:latin typeface="Times New Roman" pitchFamily="18" charset="0"/>
                <a:cs typeface="Times New Roman" pitchFamily="18" charset="0"/>
              </a:rPr>
              <a:t>447</a:t>
            </a:r>
            <a:r>
              <a:rPr lang="lv-LV" dirty="0" smtClean="0">
                <a:solidFill>
                  <a:srgbClr val="3B3B3B"/>
                </a:solidFill>
                <a:latin typeface="Times New Roman" pitchFamily="18" charset="0"/>
                <a:cs typeface="Times New Roman" pitchFamily="18" charset="0"/>
              </a:rPr>
              <a:t>»</a:t>
            </a:r>
            <a:r>
              <a:rPr lang="lv-LV" b="1" dirty="0" smtClean="0">
                <a:solidFill>
                  <a:srgbClr val="414142"/>
                </a:solidFill>
                <a:latin typeface="Times New Roman" pitchFamily="18" charset="0"/>
                <a:cs typeface="Times New Roman" pitchFamily="18" charset="0"/>
              </a:rPr>
              <a:t>Noteikumi </a:t>
            </a:r>
            <a:r>
              <a:rPr lang="lv-LV" b="1" dirty="0">
                <a:solidFill>
                  <a:srgbClr val="414142"/>
                </a:solidFill>
                <a:latin typeface="Times New Roman" pitchFamily="18" charset="0"/>
                <a:cs typeface="Times New Roman" pitchFamily="18" charset="0"/>
              </a:rPr>
              <a:t>par darbiem, kas saistīti ar iespējamu risku citu cilvēku veselībai, un obligāto veselības pārbaužu veikšanas </a:t>
            </a:r>
            <a:r>
              <a:rPr lang="lv-LV" b="1" dirty="0" smtClean="0">
                <a:solidFill>
                  <a:srgbClr val="414142"/>
                </a:solidFill>
                <a:latin typeface="Times New Roman" pitchFamily="18" charset="0"/>
                <a:cs typeface="Times New Roman" pitchFamily="18" charset="0"/>
              </a:rPr>
              <a:t>kārtība»</a:t>
            </a:r>
          </a:p>
          <a:p>
            <a:pPr algn="just"/>
            <a:r>
              <a:rPr lang="lv-LV" dirty="0" smtClean="0">
                <a:solidFill>
                  <a:srgbClr val="3B3B3B"/>
                </a:solidFill>
                <a:latin typeface="Times New Roman" pitchFamily="18" charset="0"/>
                <a:cs typeface="Times New Roman" pitchFamily="18" charset="0"/>
              </a:rPr>
              <a:t>Šo noteikumu 2.pielikumā noteikts periodiskums, piemēram, </a:t>
            </a:r>
            <a:r>
              <a:rPr lang="lv-LV" dirty="0" smtClean="0">
                <a:solidFill>
                  <a:srgbClr val="414142"/>
                </a:solidFill>
                <a:latin typeface="Times New Roman" pitchFamily="18" charset="0"/>
                <a:cs typeface="Times New Roman" pitchFamily="18" charset="0"/>
              </a:rPr>
              <a:t>darbi</a:t>
            </a:r>
            <a:r>
              <a:rPr lang="lv-LV" dirty="0">
                <a:solidFill>
                  <a:srgbClr val="414142"/>
                </a:solidFill>
                <a:latin typeface="Times New Roman" pitchFamily="18" charset="0"/>
                <a:cs typeface="Times New Roman" pitchFamily="18" charset="0"/>
              </a:rPr>
              <a:t>, kuros darbinieks ir regulārā tuvā kontaktā vai epizodiski tuvā kontaktā ar </a:t>
            </a:r>
            <a:r>
              <a:rPr lang="lv-LV" dirty="0" smtClean="0">
                <a:solidFill>
                  <a:srgbClr val="414142"/>
                </a:solidFill>
                <a:latin typeface="Times New Roman" pitchFamily="18" charset="0"/>
                <a:cs typeface="Times New Roman" pitchFamily="18" charset="0"/>
              </a:rPr>
              <a:t>bērnu, pārbaude jāveic katru gadu, bet  ja darbi </a:t>
            </a:r>
            <a:r>
              <a:rPr lang="lv-LV" dirty="0">
                <a:solidFill>
                  <a:srgbClr val="414142"/>
                </a:solidFill>
                <a:latin typeface="Times New Roman" pitchFamily="18" charset="0"/>
                <a:cs typeface="Times New Roman" pitchFamily="18" charset="0"/>
              </a:rPr>
              <a:t>kādā no pārtikas (tai skaitā dzeramā ūdens) aprites posmiem, kuros ir tieša saskare ar nefasētu </a:t>
            </a:r>
            <a:r>
              <a:rPr lang="lv-LV" dirty="0" smtClean="0">
                <a:solidFill>
                  <a:srgbClr val="414142"/>
                </a:solidFill>
                <a:latin typeface="Times New Roman" pitchFamily="18" charset="0"/>
                <a:cs typeface="Times New Roman" pitchFamily="18" charset="0"/>
              </a:rPr>
              <a:t>pārtiku, nav jāveic katru gadu, bet </a:t>
            </a:r>
            <a:r>
              <a:rPr lang="lv-LV" dirty="0">
                <a:solidFill>
                  <a:srgbClr val="414142"/>
                </a:solidFill>
                <a:latin typeface="Times New Roman" pitchFamily="18" charset="0"/>
                <a:cs typeface="Times New Roman" pitchFamily="18" charset="0"/>
              </a:rPr>
              <a:t>atsākot darbu pēc saslimšanas ar akūtu zarnu infekciju ar noteikto etioloģiju vai kā </a:t>
            </a:r>
            <a:r>
              <a:rPr lang="lv-LV" dirty="0" smtClean="0">
                <a:solidFill>
                  <a:srgbClr val="414142"/>
                </a:solidFill>
                <a:latin typeface="Times New Roman" pitchFamily="18" charset="0"/>
                <a:cs typeface="Times New Roman" pitchFamily="18" charset="0"/>
              </a:rPr>
              <a:t>kontaktpersonai.</a:t>
            </a:r>
          </a:p>
          <a:p>
            <a:pPr lvl="0" algn="just">
              <a:buClr>
                <a:srgbClr val="A9A57C"/>
              </a:buClr>
            </a:pPr>
            <a:r>
              <a:rPr lang="lv-LV" dirty="0">
                <a:solidFill>
                  <a:srgbClr val="3B3B3B"/>
                </a:solidFill>
                <a:latin typeface="Times New Roman" pitchFamily="18" charset="0"/>
                <a:cs typeface="Times New Roman" pitchFamily="18" charset="0"/>
              </a:rPr>
              <a:t>Jāseko personīgās veselības stāvoklim un higiēnai (tīrs apģērbs un rokas, pirms ražošanas uzsākšanas jānoņem rotas, produkta garšošanai neizmantot pirkstus utt.). </a:t>
            </a:r>
          </a:p>
          <a:p>
            <a:endParaRPr lang="lv-LV" dirty="0"/>
          </a:p>
        </p:txBody>
      </p:sp>
    </p:spTree>
    <p:extLst>
      <p:ext uri="{BB962C8B-B14F-4D97-AF65-F5344CB8AC3E}">
        <p14:creationId xmlns:p14="http://schemas.microsoft.com/office/powerpoint/2010/main" val="1539650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Cambria" pitchFamily="18" charset="0"/>
                <a:cs typeface="Times New Roman" pitchFamily="18" charset="0"/>
              </a:rPr>
              <a:t>Darbinieki</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lvl="0" algn="just">
              <a:buClr>
                <a:srgbClr val="A9A57C"/>
              </a:buClr>
            </a:pPr>
            <a:r>
              <a:rPr lang="lv-LV" sz="2000" dirty="0">
                <a:solidFill>
                  <a:srgbClr val="2F2B20"/>
                </a:solidFill>
                <a:latin typeface="Times New Roman" pitchFamily="18" charset="0"/>
                <a:cs typeface="Times New Roman" pitchFamily="18" charset="0"/>
              </a:rPr>
              <a:t>Saskaņā ar Ministru kabineta noteikumiem Nr. 545 "Pārtikas apritē nodarbināto personu apmācības kārtība pārtikas higiēnas jomā" (5, 6.punkts</a:t>
            </a:r>
            <a:r>
              <a:rPr lang="lv-LV" sz="2000" dirty="0" smtClean="0">
                <a:solidFill>
                  <a:srgbClr val="2F2B20"/>
                </a:solidFill>
                <a:latin typeface="Times New Roman" pitchFamily="18" charset="0"/>
                <a:cs typeface="Times New Roman" pitchFamily="18" charset="0"/>
              </a:rPr>
              <a:t>)</a:t>
            </a:r>
            <a:endParaRPr lang="lv-LV" sz="2000" dirty="0">
              <a:solidFill>
                <a:srgbClr val="2F2B20"/>
              </a:solidFill>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Visiem </a:t>
            </a:r>
            <a:r>
              <a:rPr lang="lv-LV" sz="2000" dirty="0">
                <a:latin typeface="Times New Roman" pitchFamily="18" charset="0"/>
                <a:cs typeface="Times New Roman" pitchFamily="18" charset="0"/>
              </a:rPr>
              <a:t>ražošanā iesaistītajiem reizi trijos gados jānoklausās vismaz trīs astronomisko stundu mācību kurss „Minimālās higiēnas prasības pārtikas uzņēmumā”. </a:t>
            </a:r>
          </a:p>
          <a:p>
            <a:pPr algn="just"/>
            <a:r>
              <a:rPr lang="lv-LV" sz="2000" dirty="0" smtClean="0">
                <a:latin typeface="Times New Roman" pitchFamily="18" charset="0"/>
                <a:cs typeface="Times New Roman" pitchFamily="18" charset="0"/>
              </a:rPr>
              <a:t>Darbinieks</a:t>
            </a:r>
            <a:r>
              <a:rPr lang="lv-LV" sz="2000" dirty="0">
                <a:latin typeface="Times New Roman" pitchFamily="18" charset="0"/>
                <a:cs typeface="Times New Roman" pitchFamily="18" charset="0"/>
              </a:rPr>
              <a:t>, uzsākot darbu pārtikas apritē, apgūst noteikto mācību kursu (1.pielikums "mācību kursa apjoms vismaz trīs astroniskās stundas) </a:t>
            </a:r>
            <a:endParaRPr lang="lv-LV" sz="2000" dirty="0" smtClean="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Darbinieks </a:t>
            </a:r>
            <a:r>
              <a:rPr lang="lv-LV" sz="2000" dirty="0">
                <a:latin typeface="Times New Roman" pitchFamily="18" charset="0"/>
                <a:cs typeface="Times New Roman" pitchFamily="18" charset="0"/>
              </a:rPr>
              <a:t>reizi trijos gados mācību kursu apgūst atkārtoti.</a:t>
            </a:r>
          </a:p>
          <a:p>
            <a:pPr algn="just"/>
            <a:r>
              <a:rPr lang="lv-LV" dirty="0">
                <a:solidFill>
                  <a:srgbClr val="414142"/>
                </a:solidFill>
                <a:latin typeface="Times New Roman" pitchFamily="18" charset="0"/>
                <a:cs typeface="Times New Roman" pitchFamily="18" charset="0"/>
              </a:rPr>
              <a:t>Pārtikas higiēnas jomā apmāca darbiniekus:</a:t>
            </a:r>
          </a:p>
          <a:p>
            <a:pPr algn="just"/>
            <a:r>
              <a:rPr lang="lv-LV" dirty="0" smtClean="0">
                <a:solidFill>
                  <a:srgbClr val="414142"/>
                </a:solidFill>
                <a:latin typeface="Times New Roman" pitchFamily="18" charset="0"/>
                <a:cs typeface="Times New Roman" pitchFamily="18" charset="0"/>
              </a:rPr>
              <a:t>kas </a:t>
            </a:r>
            <a:r>
              <a:rPr lang="lv-LV" dirty="0">
                <a:solidFill>
                  <a:srgbClr val="414142"/>
                </a:solidFill>
                <a:latin typeface="Times New Roman" pitchFamily="18" charset="0"/>
                <a:cs typeface="Times New Roman" pitchFamily="18" charset="0"/>
              </a:rPr>
              <a:t>uzsāk darbu pārtikas apritē, bet nav ieguvuši profesionālo kvalifikāciju nevienā pārtikas nozares specialitātē;</a:t>
            </a:r>
          </a:p>
          <a:p>
            <a:pPr algn="just"/>
            <a:r>
              <a:rPr lang="lv-LV" dirty="0" smtClean="0">
                <a:solidFill>
                  <a:srgbClr val="414142"/>
                </a:solidFill>
                <a:latin typeface="Times New Roman" pitchFamily="18" charset="0"/>
                <a:cs typeface="Times New Roman" pitchFamily="18" charset="0"/>
              </a:rPr>
              <a:t>kas </a:t>
            </a:r>
            <a:r>
              <a:rPr lang="lv-LV" dirty="0">
                <a:solidFill>
                  <a:srgbClr val="414142"/>
                </a:solidFill>
                <a:latin typeface="Times New Roman" pitchFamily="18" charset="0"/>
                <a:cs typeface="Times New Roman" pitchFamily="18" charset="0"/>
              </a:rPr>
              <a:t>ir ieguvuši profesionālo kvalifikāciju kādā pārtikas nozares specialitātē, bet vairāk nekā trīs gadus nav bijuši nodarbināti pārtikas apritē.</a:t>
            </a:r>
          </a:p>
          <a:p>
            <a:endParaRPr lang="lv-LV" dirty="0"/>
          </a:p>
        </p:txBody>
      </p:sp>
    </p:spTree>
    <p:extLst>
      <p:ext uri="{BB962C8B-B14F-4D97-AF65-F5344CB8AC3E}">
        <p14:creationId xmlns:p14="http://schemas.microsoft.com/office/powerpoint/2010/main" val="3393389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spc="0" dirty="0">
                <a:solidFill>
                  <a:srgbClr val="3B3B3B"/>
                </a:solidFill>
                <a:latin typeface="Times New Roman" pitchFamily="18" charset="0"/>
                <a:ea typeface="+mn-ea"/>
                <a:cs typeface="Times New Roman" pitchFamily="18" charset="0"/>
              </a:rPr>
              <a:t>Tīrīšana / dezinfekcija</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7620000" cy="5060032"/>
          </a:xfrm>
        </p:spPr>
        <p:txBody>
          <a:bodyPr>
            <a:normAutofit/>
          </a:bodyPr>
          <a:lstStyle/>
          <a:p>
            <a:pPr algn="just"/>
            <a:r>
              <a:rPr lang="lv-LV" dirty="0">
                <a:solidFill>
                  <a:srgbClr val="3B3B3B"/>
                </a:solidFill>
                <a:latin typeface="Arial"/>
              </a:rPr>
              <a:t> </a:t>
            </a:r>
            <a:r>
              <a:rPr lang="lv-LV" sz="2000" dirty="0">
                <a:solidFill>
                  <a:srgbClr val="3B3B3B"/>
                </a:solidFill>
                <a:latin typeface="Times New Roman" pitchFamily="18" charset="0"/>
                <a:cs typeface="Times New Roman" pitchFamily="18" charset="0"/>
              </a:rPr>
              <a:t>Izmantojot tīrīšanas / dezinfekcijas līdzekli, jāskatās ķīmiskās vielas dokumentu – lietošanas instrukciju, kurā jābūt norādēm par izmantošanas mērķi vai uzņēmuma veidu, koncentrāciju (negatavot vājāku šķīdumu!), iedarbības laiku (to obligāti ievērot!), vai ķīmiskais līdzeklis ir jāskalo ar tekošu ūdeni (šādos gadījumos nevar noslaucīt tikai ar lupatu), derīguma termiņu (nelietot pēc tā beigām). </a:t>
            </a:r>
            <a:endParaRPr lang="lv-LV" sz="2000" dirty="0" smtClean="0">
              <a:solidFill>
                <a:srgbClr val="3B3B3B"/>
              </a:solidFill>
              <a:latin typeface="Times New Roman" pitchFamily="18" charset="0"/>
              <a:cs typeface="Times New Roman" pitchFamily="18" charset="0"/>
            </a:endParaRPr>
          </a:p>
          <a:p>
            <a:pPr algn="just"/>
            <a:r>
              <a:rPr lang="lv-LV" sz="2000" dirty="0" smtClean="0">
                <a:solidFill>
                  <a:srgbClr val="3B3B3B"/>
                </a:solidFill>
                <a:latin typeface="Times New Roman" pitchFamily="18" charset="0"/>
                <a:cs typeface="Times New Roman" pitchFamily="18" charset="0"/>
              </a:rPr>
              <a:t>Ja </a:t>
            </a:r>
            <a:r>
              <a:rPr lang="lv-LV" sz="2000" dirty="0">
                <a:solidFill>
                  <a:srgbClr val="3B3B3B"/>
                </a:solidFill>
                <a:latin typeface="Times New Roman" pitchFamily="18" charset="0"/>
                <a:cs typeface="Times New Roman" pitchFamily="18" charset="0"/>
              </a:rPr>
              <a:t>nav iespēju skalot virsmas, tad jāizvēlas līdzeklis, kura lietošanas instrukcijā norādīts, ka atļauts neskalot. Dezinfekcijai var izmantot arī verdošu ūdeni, citronskābi, etiķskābi vai pienskābi</a:t>
            </a:r>
            <a:r>
              <a:rPr lang="lv-LV" sz="2000" dirty="0" smtClean="0">
                <a:solidFill>
                  <a:srgbClr val="3B3B3B"/>
                </a:solidFill>
                <a:latin typeface="Times New Roman" pitchFamily="18" charset="0"/>
                <a:cs typeface="Times New Roman" pitchFamily="18" charset="0"/>
              </a:rPr>
              <a:t>.</a:t>
            </a:r>
          </a:p>
          <a:p>
            <a:pPr algn="just"/>
            <a:r>
              <a:rPr lang="lv-LV" sz="2000" dirty="0" smtClean="0">
                <a:solidFill>
                  <a:srgbClr val="3B3B3B"/>
                </a:solidFill>
                <a:latin typeface="Times New Roman" pitchFamily="18" charset="0"/>
                <a:cs typeface="Times New Roman" pitchFamily="18" charset="0"/>
              </a:rPr>
              <a:t> </a:t>
            </a:r>
            <a:r>
              <a:rPr lang="lv-LV" sz="2000" dirty="0">
                <a:solidFill>
                  <a:srgbClr val="3B3B3B"/>
                </a:solidFill>
                <a:latin typeface="Times New Roman" pitchFamily="18" charset="0"/>
                <a:cs typeface="Times New Roman" pitchFamily="18" charset="0"/>
              </a:rPr>
              <a:t>Līdzekļus jāuzglabā tikai oriģinālā iepakojumā. Jābūt pierakstiem kāds ķīmiskais līdzeklis izmantots, kad, un kādas virsmas/telpas ar to ir tīrītas/dezinficētas</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240667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Deratizācija</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844824"/>
            <a:ext cx="7609656" cy="4555976"/>
          </a:xfrm>
        </p:spPr>
        <p:txBody>
          <a:bodyPr>
            <a:normAutofit/>
          </a:bodyPr>
          <a:lstStyle/>
          <a:p>
            <a:r>
              <a:rPr lang="lv-LV" sz="2000" dirty="0" smtClean="0">
                <a:latin typeface="Times New Roman" pitchFamily="18" charset="0"/>
                <a:cs typeface="Times New Roman" pitchFamily="18" charset="0"/>
              </a:rPr>
              <a:t>Vispirms </a:t>
            </a:r>
            <a:r>
              <a:rPr lang="lv-LV" sz="2000" dirty="0">
                <a:latin typeface="Times New Roman" pitchFamily="18" charset="0"/>
                <a:cs typeface="Times New Roman" pitchFamily="18" charset="0"/>
              </a:rPr>
              <a:t>jānovērš kaitēkļu klātbūtnes cēloni, piemēram, jālikvidē kukaiņu vairošanās vietas (bojāti produkti, augsnes atliekas</a:t>
            </a:r>
            <a:r>
              <a:rPr lang="lv-LV" sz="2000" dirty="0" smtClean="0">
                <a:latin typeface="Times New Roman" pitchFamily="18" charset="0"/>
                <a:cs typeface="Times New Roman" pitchFamily="18" charset="0"/>
              </a:rPr>
              <a:t>).</a:t>
            </a:r>
          </a:p>
          <a:p>
            <a:r>
              <a:rPr lang="lv-LV" sz="2000" dirty="0" smtClean="0">
                <a:latin typeface="Times New Roman" pitchFamily="18" charset="0"/>
                <a:cs typeface="Times New Roman" pitchFamily="18" charset="0"/>
              </a:rPr>
              <a:t>Vietās</a:t>
            </a:r>
            <a:r>
              <a:rPr lang="lv-LV" sz="2000" dirty="0">
                <a:latin typeface="Times New Roman" pitchFamily="18" charset="0"/>
                <a:cs typeface="Times New Roman" pitchFamily="18" charset="0"/>
              </a:rPr>
              <a:t>, kur atrodas produkti, kaitēkļu likvidācijai izmanto tikai mehāniskus līdzekļus (piemēram, slazdus, līmlentes). </a:t>
            </a:r>
            <a:endParaRPr lang="lv-LV" sz="2000" dirty="0" smtClean="0">
              <a:latin typeface="Times New Roman" pitchFamily="18" charset="0"/>
              <a:cs typeface="Times New Roman" pitchFamily="18" charset="0"/>
            </a:endParaRPr>
          </a:p>
          <a:p>
            <a:r>
              <a:rPr lang="lv-LV" sz="2000" dirty="0" smtClean="0">
                <a:latin typeface="Times New Roman" pitchFamily="18" charset="0"/>
                <a:cs typeface="Times New Roman" pitchFamily="18" charset="0"/>
              </a:rPr>
              <a:t>Līgums </a:t>
            </a:r>
            <a:r>
              <a:rPr lang="lv-LV" sz="2000" dirty="0">
                <a:latin typeface="Times New Roman" pitchFamily="18" charset="0"/>
                <a:cs typeface="Times New Roman" pitchFamily="18" charset="0"/>
              </a:rPr>
              <a:t>ar deratizācijas firmu nepieciešams, ja ražotājs pats netiek galā ar kaitēkļu vai grauzēju klātbūtni. </a:t>
            </a:r>
            <a:endParaRPr lang="lv-LV" sz="2000" dirty="0" smtClean="0">
              <a:latin typeface="Times New Roman" pitchFamily="18" charset="0"/>
              <a:cs typeface="Times New Roman" pitchFamily="18" charset="0"/>
            </a:endParaRPr>
          </a:p>
          <a:p>
            <a:r>
              <a:rPr lang="lv-LV" sz="2000" dirty="0" smtClean="0">
                <a:latin typeface="Times New Roman" pitchFamily="18" charset="0"/>
                <a:cs typeface="Times New Roman" pitchFamily="18" charset="0"/>
              </a:rPr>
              <a:t>Mājdzīvnieki </a:t>
            </a:r>
            <a:r>
              <a:rPr lang="lv-LV" sz="2000" dirty="0">
                <a:latin typeface="Times New Roman" pitchFamily="18" charset="0"/>
                <a:cs typeface="Times New Roman" pitchFamily="18" charset="0"/>
              </a:rPr>
              <a:t>(suņi, kaķi) nedrīkst atrasties produkta ražošanas telpās.</a:t>
            </a:r>
          </a:p>
        </p:txBody>
      </p:sp>
    </p:spTree>
    <p:extLst>
      <p:ext uri="{BB962C8B-B14F-4D97-AF65-F5344CB8AC3E}">
        <p14:creationId xmlns:p14="http://schemas.microsoft.com/office/powerpoint/2010/main" val="1132618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Paškontrole</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7620000" cy="5132040"/>
          </a:xfrm>
        </p:spPr>
        <p:txBody>
          <a:bodyPr>
            <a:normAutofit fontScale="92500" lnSpcReduction="20000"/>
          </a:bodyPr>
          <a:lstStyle/>
          <a:p>
            <a:pPr algn="just"/>
            <a:r>
              <a:rPr lang="lv-LV" dirty="0">
                <a:solidFill>
                  <a:srgbClr val="3B3B3B"/>
                </a:solidFill>
                <a:latin typeface="Arial"/>
              </a:rPr>
              <a:t> </a:t>
            </a:r>
            <a:r>
              <a:rPr lang="lv-LV" dirty="0">
                <a:solidFill>
                  <a:srgbClr val="3B3B3B"/>
                </a:solidFill>
                <a:latin typeface="Times New Roman" pitchFamily="18" charset="0"/>
                <a:cs typeface="Times New Roman" pitchFamily="18" charset="0"/>
              </a:rPr>
              <a:t>Jāpārdomā, kas, kad un kur var neizdoties, kurā ražošanas posmā var rasties produktu piesārņojums, kā un kur to var novērst un kā pārbaudīt.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Uzmanība </a:t>
            </a:r>
            <a:r>
              <a:rPr lang="lv-LV" dirty="0">
                <a:solidFill>
                  <a:srgbClr val="3B3B3B"/>
                </a:solidFill>
                <a:latin typeface="Times New Roman" pitchFamily="18" charset="0"/>
                <a:cs typeface="Times New Roman" pitchFamily="18" charset="0"/>
              </a:rPr>
              <a:t>jāvelta ikvienam ražošanas posmam.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Jāseko </a:t>
            </a:r>
            <a:r>
              <a:rPr lang="lv-LV" dirty="0">
                <a:solidFill>
                  <a:srgbClr val="3B3B3B"/>
                </a:solidFill>
                <a:latin typeface="Times New Roman" pitchFamily="18" charset="0"/>
                <a:cs typeface="Times New Roman" pitchFamily="18" charset="0"/>
              </a:rPr>
              <a:t>līdzi izejvielu kvalitātei un nekaitīgumam (pesticīdu atliekas, smagie metāli, mikroorganismi), kas var radīt ķīmisko un mikrobioloģisko piesārņojumu, ūdens kvalitātei un nekaitīgumam- īpaši svarīgi tas ir mazgājot un sagatavojot mizotus vai grieztus produktus.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Ja </a:t>
            </a:r>
            <a:r>
              <a:rPr lang="lv-LV" dirty="0">
                <a:solidFill>
                  <a:srgbClr val="3B3B3B"/>
                </a:solidFill>
                <a:latin typeface="Times New Roman" pitchFamily="18" charset="0"/>
                <a:cs typeface="Times New Roman" pitchFamily="18" charset="0"/>
              </a:rPr>
              <a:t>darba rīki un inventārs ir no nepiemērotiem materiāliem, var rasties fizikālais un ķīmiskais piesārņojums.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Nepareizi </a:t>
            </a:r>
            <a:r>
              <a:rPr lang="lv-LV" dirty="0">
                <a:solidFill>
                  <a:srgbClr val="3B3B3B"/>
                </a:solidFill>
                <a:latin typeface="Times New Roman" pitchFamily="18" charset="0"/>
                <a:cs typeface="Times New Roman" pitchFamily="18" charset="0"/>
              </a:rPr>
              <a:t>lietotas pārtikas piedevas (neatļautam produktam vai nepareizā devā) un tīrīšanas un dezinfekcijas līdzekļi var radīt ķīmisko piesārņojumu.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Jāseko </a:t>
            </a:r>
            <a:r>
              <a:rPr lang="lv-LV" dirty="0">
                <a:solidFill>
                  <a:srgbClr val="3B3B3B"/>
                </a:solidFill>
                <a:latin typeface="Times New Roman" pitchFamily="18" charset="0"/>
                <a:cs typeface="Times New Roman" pitchFamily="18" charset="0"/>
              </a:rPr>
              <a:t>līdzi personāla veselības stāvoklim un personiskajai higiēnai, kuru neievērošana savukārt var radīt mikrobioloģisko piesārņojumu. </a:t>
            </a:r>
            <a:endParaRPr lang="lv-LV" dirty="0" smtClean="0">
              <a:solidFill>
                <a:srgbClr val="3B3B3B"/>
              </a:solidFill>
              <a:latin typeface="Times New Roman" pitchFamily="18" charset="0"/>
              <a:cs typeface="Times New Roman" pitchFamily="18" charset="0"/>
            </a:endParaRPr>
          </a:p>
          <a:p>
            <a:pPr algn="just"/>
            <a:r>
              <a:rPr lang="lv-LV" dirty="0" smtClean="0">
                <a:solidFill>
                  <a:srgbClr val="3B3B3B"/>
                </a:solidFill>
                <a:latin typeface="Times New Roman" pitchFamily="18" charset="0"/>
                <a:cs typeface="Times New Roman" pitchFamily="18" charset="0"/>
              </a:rPr>
              <a:t>Neatbilstoša </a:t>
            </a:r>
            <a:r>
              <a:rPr lang="lv-LV" dirty="0">
                <a:solidFill>
                  <a:srgbClr val="3B3B3B"/>
                </a:solidFill>
                <a:latin typeface="Times New Roman" pitchFamily="18" charset="0"/>
                <a:cs typeface="Times New Roman" pitchFamily="18" charset="0"/>
              </a:rPr>
              <a:t>atkritumu uzkrāšana pārmērīgā daudzumā un pārāk ilga uzglabāšana ražošanas telpās vai to tuvumā, kā arī grauzēji un citi kaitēkļi var radīt fizikālo un mikrobioloģisko </a:t>
            </a:r>
            <a:r>
              <a:rPr lang="lv-LV" dirty="0" smtClean="0">
                <a:solidFill>
                  <a:srgbClr val="3B3B3B"/>
                </a:solidFill>
                <a:latin typeface="Times New Roman" pitchFamily="18" charset="0"/>
                <a:cs typeface="Times New Roman" pitchFamily="18" charset="0"/>
              </a:rPr>
              <a:t>piesārņojumu.</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990221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Paškontrole</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7620000" cy="5204048"/>
          </a:xfrm>
        </p:spPr>
        <p:txBody>
          <a:bodyPr>
            <a:normAutofit fontScale="92500" lnSpcReduction="10000"/>
          </a:bodyPr>
          <a:lstStyle/>
          <a:p>
            <a:pPr algn="just"/>
            <a:r>
              <a:rPr lang="lv-LV" b="1" dirty="0">
                <a:latin typeface="Times New Roman" pitchFamily="18" charset="0"/>
                <a:cs typeface="Times New Roman" pitchFamily="18" charset="0"/>
              </a:rPr>
              <a:t>Uzņēmējs veic paškontroles (HACCP) procedūras, kuras parāda, ka: </a:t>
            </a:r>
            <a:endParaRPr lang="lv-LV" b="1" dirty="0" smtClean="0">
              <a:latin typeface="Times New Roman" pitchFamily="18" charset="0"/>
              <a:cs typeface="Times New Roman" pitchFamily="18" charset="0"/>
            </a:endParaRPr>
          </a:p>
          <a:p>
            <a:pPr algn="just">
              <a:buFont typeface="Wingdings" pitchFamily="2" charset="2"/>
              <a:buChar char="Ø"/>
            </a:pPr>
            <a:r>
              <a:rPr lang="lv-LV" dirty="0" smtClean="0">
                <a:latin typeface="Times New Roman" pitchFamily="18" charset="0"/>
                <a:cs typeface="Times New Roman" pitchFamily="18" charset="0"/>
              </a:rPr>
              <a:t>tiek </a:t>
            </a:r>
            <a:r>
              <a:rPr lang="lv-LV" dirty="0">
                <a:latin typeface="Times New Roman" pitchFamily="18" charset="0"/>
                <a:cs typeface="Times New Roman" pitchFamily="18" charset="0"/>
              </a:rPr>
              <a:t>identificēti visi potenciālie apdraudējumi jeb bīstamības, kas var apdraudēt pārtikas nekaitīgumu (“Kas var neizdoties, kad un kur?”); </a:t>
            </a:r>
          </a:p>
          <a:p>
            <a:pPr algn="just">
              <a:buFont typeface="Wingdings" pitchFamily="2" charset="2"/>
              <a:buChar char="Ø"/>
            </a:pPr>
            <a:r>
              <a:rPr lang="lv-LV" dirty="0" smtClean="0">
                <a:latin typeface="Times New Roman" pitchFamily="18" charset="0"/>
                <a:cs typeface="Times New Roman" pitchFamily="18" charset="0"/>
              </a:rPr>
              <a:t>lai </a:t>
            </a:r>
            <a:r>
              <a:rPr lang="lv-LV" dirty="0">
                <a:latin typeface="Times New Roman" pitchFamily="18" charset="0"/>
                <a:cs typeface="Times New Roman" pitchFamily="18" charset="0"/>
              </a:rPr>
              <a:t>kontrolētu apdraudējumus, tiek ieviesti atbilstoši kontroles pasākumi (“Kā novērst vai iznīcināt apdraudējumu un kur?”); </a:t>
            </a:r>
            <a:endParaRPr lang="lv-LV" dirty="0" smtClean="0">
              <a:latin typeface="Times New Roman" pitchFamily="18" charset="0"/>
              <a:cs typeface="Times New Roman" pitchFamily="18" charset="0"/>
            </a:endParaRPr>
          </a:p>
          <a:p>
            <a:pPr algn="just">
              <a:buFont typeface="Wingdings" pitchFamily="2" charset="2"/>
              <a:buChar char="Ø"/>
            </a:pPr>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tiek realizēti un pārbaudīti kontroles pasākumi. Ja kaut kas neizdodas, ir skaidrs kas jādara un kā tālāk rīkoties (“Kas ir pieņemams?” “Kā to var pārbaudīt?”); </a:t>
            </a:r>
            <a:endParaRPr lang="lv-LV" dirty="0" smtClean="0">
              <a:latin typeface="Times New Roman" pitchFamily="18" charset="0"/>
              <a:cs typeface="Times New Roman" pitchFamily="18" charset="0"/>
            </a:endParaRPr>
          </a:p>
          <a:p>
            <a:pPr algn="just">
              <a:buFont typeface="Wingdings" pitchFamily="2" charset="2"/>
              <a:buChar char="Ø"/>
            </a:pPr>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notiekot jebkādām pārmaiņām uzņēmumā, procedūras tiek atjauninātas (“Ja mainās pārtikas sagatavošanas veids vai jāmaina pārtikas drošības kontrole?”); </a:t>
            </a:r>
            <a:endParaRPr lang="lv-LV" dirty="0" smtClean="0">
              <a:latin typeface="Times New Roman" pitchFamily="18" charset="0"/>
              <a:cs typeface="Times New Roman" pitchFamily="18" charset="0"/>
            </a:endParaRPr>
          </a:p>
          <a:p>
            <a:pPr algn="just">
              <a:buFont typeface="Wingdings" pitchFamily="2" charset="2"/>
              <a:buChar char="Ø"/>
            </a:pPr>
            <a:r>
              <a:rPr lang="lv-LV" dirty="0" smtClean="0">
                <a:latin typeface="Times New Roman" pitchFamily="18" charset="0"/>
                <a:cs typeface="Times New Roman" pitchFamily="18" charset="0"/>
              </a:rPr>
              <a:t>tiek </a:t>
            </a:r>
            <a:r>
              <a:rPr lang="lv-LV" dirty="0">
                <a:latin typeface="Times New Roman" pitchFamily="18" charset="0"/>
                <a:cs typeface="Times New Roman" pitchFamily="18" charset="0"/>
              </a:rPr>
              <a:t>uzglabāta dokumentācija, kas parāda, kādas procedūras tiek īstenotas (“Kāda dokumentācija jāglabā?”); </a:t>
            </a:r>
            <a:endParaRPr lang="lv-LV" dirty="0" smtClean="0">
              <a:latin typeface="Times New Roman" pitchFamily="18" charset="0"/>
              <a:cs typeface="Times New Roman" pitchFamily="18" charset="0"/>
            </a:endParaRPr>
          </a:p>
          <a:p>
            <a:pPr algn="just">
              <a:buFont typeface="Wingdings" pitchFamily="2" charset="2"/>
              <a:buChar char="Ø"/>
            </a:pPr>
            <a:r>
              <a:rPr lang="lv-LV" dirty="0" smtClean="0">
                <a:latin typeface="Times New Roman" pitchFamily="18" charset="0"/>
                <a:cs typeface="Times New Roman" pitchFamily="18" charset="0"/>
              </a:rPr>
              <a:t>tiek </a:t>
            </a:r>
            <a:r>
              <a:rPr lang="lv-LV" dirty="0">
                <a:latin typeface="Times New Roman" pitchFamily="18" charset="0"/>
                <a:cs typeface="Times New Roman" pitchFamily="18" charset="0"/>
              </a:rPr>
              <a:t>glabāti pieraksti, kas parāda, ka procedūras darbojas (“Kādi pieraksti jāglabā, lai parādītu, ka procedūras darbojas efektīvi?”).</a:t>
            </a:r>
          </a:p>
        </p:txBody>
      </p:sp>
    </p:spTree>
    <p:extLst>
      <p:ext uri="{BB962C8B-B14F-4D97-AF65-F5344CB8AC3E}">
        <p14:creationId xmlns:p14="http://schemas.microsoft.com/office/powerpoint/2010/main" val="838066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82154"/>
          </a:xfrm>
        </p:spPr>
        <p:txBody>
          <a:bodyPr/>
          <a:lstStyle/>
          <a:p>
            <a:pPr algn="ctr"/>
            <a:r>
              <a:rPr lang="lv-LV" sz="4000" dirty="0">
                <a:solidFill>
                  <a:srgbClr val="3B3B3B"/>
                </a:solidFill>
                <a:latin typeface="Times New Roman" pitchFamily="18" charset="0"/>
                <a:ea typeface="Cambria" pitchFamily="18" charset="0"/>
                <a:cs typeface="Times New Roman" pitchFamily="18" charset="0"/>
              </a:rPr>
              <a:t>Nepieciešamās dokumentācijas minimums:</a:t>
            </a:r>
            <a:endParaRPr lang="lv-LV" sz="4000" dirty="0">
              <a:latin typeface="Times New Roman" pitchFamily="18" charset="0"/>
              <a:ea typeface="Cambria" pitchFamily="18" charset="0"/>
              <a:cs typeface="Times New Roman" pitchFamily="18" charset="0"/>
            </a:endParaRPr>
          </a:p>
        </p:txBody>
      </p:sp>
      <p:sp>
        <p:nvSpPr>
          <p:cNvPr id="3" name="Content Placeholder 2"/>
          <p:cNvSpPr>
            <a:spLocks noGrp="1"/>
          </p:cNvSpPr>
          <p:nvPr>
            <p:ph idx="1"/>
          </p:nvPr>
        </p:nvSpPr>
        <p:spPr>
          <a:xfrm>
            <a:off x="457200" y="1700808"/>
            <a:ext cx="7620000" cy="4699992"/>
          </a:xfrm>
        </p:spPr>
        <p:txBody>
          <a:bodyPr>
            <a:normAutofit fontScale="92500"/>
          </a:bodyPr>
          <a:lstStyle/>
          <a:p>
            <a:pPr algn="just" fontAlgn="base">
              <a:buFont typeface="Arial"/>
              <a:buChar char="•"/>
            </a:pPr>
            <a:r>
              <a:rPr lang="lv-LV" dirty="0">
                <a:solidFill>
                  <a:srgbClr val="3B3B3B"/>
                </a:solidFill>
                <a:latin typeface="Times New Roman" pitchFamily="18" charset="0"/>
                <a:cs typeface="Times New Roman" pitchFamily="18" charset="0"/>
              </a:rPr>
              <a:t>Normatīvo dokumentu (Regulu, MK noteikumu) saraksts, kas attiecas uz ražošanas veidu.</a:t>
            </a:r>
          </a:p>
          <a:p>
            <a:pPr algn="just" fontAlgn="base">
              <a:buFont typeface="Arial"/>
              <a:buChar char="•"/>
            </a:pPr>
            <a:r>
              <a:rPr lang="lv-LV" dirty="0">
                <a:solidFill>
                  <a:srgbClr val="3B3B3B"/>
                </a:solidFill>
                <a:latin typeface="Times New Roman" pitchFamily="18" charset="0"/>
                <a:cs typeface="Times New Roman" pitchFamily="18" charset="0"/>
              </a:rPr>
              <a:t>Produktu receptūra, tehnoloģisko procesu apraksti.</a:t>
            </a:r>
          </a:p>
          <a:p>
            <a:pPr algn="just" fontAlgn="base">
              <a:buFont typeface="Arial"/>
              <a:buChar char="•"/>
            </a:pPr>
            <a:r>
              <a:rPr lang="lv-LV" dirty="0">
                <a:solidFill>
                  <a:srgbClr val="3B3B3B"/>
                </a:solidFill>
                <a:latin typeface="Times New Roman" pitchFamily="18" charset="0"/>
                <a:cs typeface="Times New Roman" pitchFamily="18" charset="0"/>
              </a:rPr>
              <a:t>Paškontroles procedūru apraksti un kontroles pasākumu pieraksti.</a:t>
            </a:r>
          </a:p>
          <a:p>
            <a:pPr algn="just" fontAlgn="base">
              <a:buFont typeface="Arial"/>
              <a:buChar char="•"/>
            </a:pPr>
            <a:r>
              <a:rPr lang="lv-LV" dirty="0">
                <a:solidFill>
                  <a:srgbClr val="3B3B3B"/>
                </a:solidFill>
                <a:latin typeface="Times New Roman" pitchFamily="18" charset="0"/>
                <a:cs typeface="Times New Roman" pitchFamily="18" charset="0"/>
              </a:rPr>
              <a:t>Paškontroles apmācības dokuments ražošanas uzņēmuma vadītājam.</a:t>
            </a:r>
          </a:p>
          <a:p>
            <a:pPr algn="just" fontAlgn="base">
              <a:buFont typeface="Arial"/>
              <a:buChar char="•"/>
            </a:pPr>
            <a:r>
              <a:rPr lang="lv-LV" dirty="0" smtClean="0">
                <a:solidFill>
                  <a:srgbClr val="3B3B3B"/>
                </a:solidFill>
                <a:latin typeface="Times New Roman" pitchFamily="18" charset="0"/>
                <a:cs typeface="Times New Roman" pitchFamily="18" charset="0"/>
              </a:rPr>
              <a:t>Veselības izziņas, </a:t>
            </a:r>
            <a:r>
              <a:rPr lang="lv-LV" dirty="0">
                <a:solidFill>
                  <a:srgbClr val="3B3B3B"/>
                </a:solidFill>
                <a:latin typeface="Times New Roman" pitchFamily="18" charset="0"/>
                <a:cs typeface="Times New Roman" pitchFamily="18" charset="0"/>
              </a:rPr>
              <a:t>higiēnas apmācību apliecinājumi darbiniekiem.</a:t>
            </a:r>
          </a:p>
          <a:p>
            <a:pPr algn="just" fontAlgn="base">
              <a:buFont typeface="Arial"/>
              <a:buChar char="•"/>
            </a:pPr>
            <a:r>
              <a:rPr lang="lv-LV" dirty="0">
                <a:solidFill>
                  <a:srgbClr val="3B3B3B"/>
                </a:solidFill>
                <a:latin typeface="Times New Roman" pitchFamily="18" charset="0"/>
                <a:cs typeface="Times New Roman" pitchFamily="18" charset="0"/>
              </a:rPr>
              <a:t>Piegādātāju saraksts.</a:t>
            </a:r>
          </a:p>
          <a:p>
            <a:pPr algn="just" fontAlgn="base">
              <a:buFont typeface="Arial"/>
              <a:buChar char="•"/>
            </a:pPr>
            <a:r>
              <a:rPr lang="lv-LV" dirty="0">
                <a:solidFill>
                  <a:srgbClr val="3B3B3B"/>
                </a:solidFill>
                <a:latin typeface="Times New Roman" pitchFamily="18" charset="0"/>
                <a:cs typeface="Times New Roman" pitchFamily="18" charset="0"/>
              </a:rPr>
              <a:t>Izejvielu uzskaites un saražotās gala produkcijas uzskaites žurnāli.</a:t>
            </a:r>
          </a:p>
          <a:p>
            <a:pPr algn="just" fontAlgn="base">
              <a:buFont typeface="Arial"/>
              <a:buChar char="•"/>
            </a:pPr>
            <a:r>
              <a:rPr lang="lv-LV" dirty="0">
                <a:solidFill>
                  <a:srgbClr val="3B3B3B"/>
                </a:solidFill>
                <a:latin typeface="Times New Roman" pitchFamily="18" charset="0"/>
                <a:cs typeface="Times New Roman" pitchFamily="18" charset="0"/>
              </a:rPr>
              <a:t>Tīrīšanas/dezinfekcijas pasākumi, grafiks.</a:t>
            </a:r>
          </a:p>
          <a:p>
            <a:pPr algn="just" fontAlgn="base">
              <a:buFont typeface="Arial"/>
              <a:buChar char="•"/>
            </a:pPr>
            <a:r>
              <a:rPr lang="lv-LV" dirty="0">
                <a:solidFill>
                  <a:srgbClr val="3B3B3B"/>
                </a:solidFill>
                <a:latin typeface="Times New Roman" pitchFamily="18" charset="0"/>
                <a:cs typeface="Times New Roman" pitchFamily="18" charset="0"/>
              </a:rPr>
              <a:t>Deratizācijas/dezinsekcijas pasākumi, plāns.</a:t>
            </a:r>
          </a:p>
          <a:p>
            <a:pPr algn="just" fontAlgn="base">
              <a:buFont typeface="Arial"/>
              <a:buChar char="•"/>
            </a:pPr>
            <a:r>
              <a:rPr lang="lv-LV" dirty="0">
                <a:solidFill>
                  <a:srgbClr val="3B3B3B"/>
                </a:solidFill>
                <a:latin typeface="Times New Roman" pitchFamily="18" charset="0"/>
                <a:cs typeface="Times New Roman" pitchFamily="18" charset="0"/>
              </a:rPr>
              <a:t>Produktu laboratorisko izmeklējumu plāns un rezultāti, ja uzņēmums ir paredzējis tos un veic!</a:t>
            </a:r>
          </a:p>
          <a:p>
            <a:pPr algn="just" fontAlgn="base">
              <a:buFont typeface="Arial"/>
              <a:buChar char="•"/>
            </a:pPr>
            <a:r>
              <a:rPr lang="lv-LV" dirty="0">
                <a:solidFill>
                  <a:srgbClr val="3B3B3B"/>
                </a:solidFill>
                <a:latin typeface="Times New Roman" pitchFamily="18" charset="0"/>
                <a:cs typeface="Times New Roman" pitchFamily="18" charset="0"/>
              </a:rPr>
              <a:t>Dzeramā ūdens monitoringa </a:t>
            </a:r>
            <a:r>
              <a:rPr lang="lv-LV" dirty="0" smtClean="0">
                <a:solidFill>
                  <a:srgbClr val="3B3B3B"/>
                </a:solidFill>
                <a:latin typeface="Times New Roman" pitchFamily="18" charset="0"/>
                <a:cs typeface="Times New Roman" pitchFamily="18" charset="0"/>
              </a:rPr>
              <a:t>izpilde</a:t>
            </a:r>
            <a:endParaRPr lang="lv-LV" b="0" i="0" dirty="0">
              <a:solidFill>
                <a:srgbClr val="3B3B3B"/>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4727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Marķējums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56792"/>
            <a:ext cx="7620000" cy="4844008"/>
          </a:xfrm>
        </p:spPr>
        <p:txBody>
          <a:bodyPr>
            <a:normAutofit/>
          </a:bodyPr>
          <a:lstStyle/>
          <a:p>
            <a:pPr algn="just"/>
            <a:r>
              <a:rPr lang="lv-LV" sz="2000" dirty="0" smtClean="0">
                <a:solidFill>
                  <a:srgbClr val="3B3B3B"/>
                </a:solidFill>
                <a:latin typeface="Times New Roman" pitchFamily="18" charset="0"/>
                <a:cs typeface="Times New Roman" pitchFamily="18" charset="0"/>
              </a:rPr>
              <a:t>Vispārīgās </a:t>
            </a:r>
            <a:r>
              <a:rPr lang="lv-LV" sz="2000" dirty="0">
                <a:solidFill>
                  <a:srgbClr val="3B3B3B"/>
                </a:solidFill>
                <a:latin typeface="Times New Roman" pitchFamily="18" charset="0"/>
                <a:cs typeface="Times New Roman" pitchFamily="18" charset="0"/>
              </a:rPr>
              <a:t>prasības noteiktas </a:t>
            </a:r>
            <a:r>
              <a:rPr lang="lv-LV" sz="2000" b="1" dirty="0">
                <a:solidFill>
                  <a:srgbClr val="745654"/>
                </a:solidFill>
                <a:latin typeface="Times New Roman" pitchFamily="18" charset="0"/>
                <a:cs typeface="Times New Roman" pitchFamily="18" charset="0"/>
                <a:hlinkClick r:id="rId2"/>
              </a:rPr>
              <a:t>Eiropas Parlamenta un Padomes Regulā (ES) Nr. 1169/2011 (2011. gada 25. oktobris) par pārtikas produktu informācijas sniegšanu patērētājiem un par grozījumiem Eiropas Parlamenta un Padomes Regulās (EK) Nr. 1924/2006 un (EK) Nr. 1925/2006, un par Komisijas Direktīvas 87/250/EEK, Padomes Direktīvas 90/496/EEK, Komisijas Direktīvas 1999/10/EK, Eiropas Parlamenta un Padomes Direktīvas 2000/13/EK, Komisijas Direktīvu 2002/67/EK un 2008/5/EK un Komisijas Regulas (EK) Nr. 608/2004 atcelšanu</a:t>
            </a:r>
            <a:r>
              <a:rPr lang="lv-LV" sz="2000" dirty="0">
                <a:solidFill>
                  <a:srgbClr val="3B3B3B"/>
                </a:solidFill>
                <a:latin typeface="Times New Roman" pitchFamily="18" charset="0"/>
                <a:cs typeface="Times New Roman" pitchFamily="18" charset="0"/>
              </a:rPr>
              <a:t>.</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1751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b="1" spc="0" dirty="0" smtClean="0">
                <a:solidFill>
                  <a:schemeClr val="tx1"/>
                </a:solidFill>
                <a:latin typeface="Times New Roman" pitchFamily="18" charset="0"/>
                <a:ea typeface="+mn-ea"/>
                <a:cs typeface="Times New Roman" pitchFamily="18" charset="0"/>
                <a:hlinkClick r:id="rId2"/>
              </a:rPr>
              <a:t>Regula Nr</a:t>
            </a:r>
            <a:r>
              <a:rPr lang="lv-LV" sz="4000" b="1" spc="0" dirty="0">
                <a:solidFill>
                  <a:schemeClr val="tx1"/>
                </a:solidFill>
                <a:latin typeface="Times New Roman" pitchFamily="18" charset="0"/>
                <a:ea typeface="+mn-ea"/>
                <a:cs typeface="Times New Roman" pitchFamily="18" charset="0"/>
                <a:hlinkClick r:id="rId2"/>
              </a:rPr>
              <a:t>. 1169/2011</a:t>
            </a:r>
            <a:endParaRPr lang="lv-LV"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683568" y="1628800"/>
            <a:ext cx="7393632" cy="4772000"/>
          </a:xfrm>
        </p:spPr>
        <p:txBody>
          <a:bodyPr>
            <a:normAutofit/>
          </a:bodyPr>
          <a:lstStyle/>
          <a:p>
            <a:pPr algn="just"/>
            <a:r>
              <a:rPr lang="lv-LV" sz="2000" b="1" dirty="0" smtClean="0">
                <a:latin typeface="Times New Roman" pitchFamily="18" charset="0"/>
                <a:cs typeface="Times New Roman" pitchFamily="18" charset="0"/>
              </a:rPr>
              <a:t>Regulas mērķis</a:t>
            </a:r>
          </a:p>
          <a:p>
            <a:pPr marL="114300" indent="0" algn="just">
              <a:buNone/>
            </a:pPr>
            <a:r>
              <a:rPr lang="lv-LV" sz="2000" dirty="0" smtClean="0">
                <a:latin typeface="Times New Roman" pitchFamily="18" charset="0"/>
                <a:cs typeface="Times New Roman" pitchFamily="18" charset="0"/>
              </a:rPr>
              <a:t>Nodrošināt patērētājiem pamatu apzinātas izvēles izdarīšanai attiecībā uz uzturā lietoto pārtiku un nepieļaut praksi, kas var maldināt patērētāju.</a:t>
            </a:r>
          </a:p>
          <a:p>
            <a:pPr marL="114300" indent="0" algn="just">
              <a:buNone/>
            </a:pPr>
            <a:r>
              <a:rPr lang="lv-LV" sz="2000" dirty="0" smtClean="0">
                <a:latin typeface="Times New Roman" pitchFamily="18" charset="0"/>
                <a:cs typeface="Times New Roman" pitchFamily="18" charset="0"/>
              </a:rPr>
              <a:t>Nodrošināt augstu patērētāju tiesību aizsardzības līmeni, ņemot vērā patērētāju uztveres atšķirības  un viņu vajadzības  pēc informācijas , vienlaicīgi nodrošinot netraucētu iekšējā tirgus darbību.</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629078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b="1" spc="0" dirty="0">
                <a:solidFill>
                  <a:schemeClr val="tx1"/>
                </a:solidFill>
                <a:latin typeface="Times New Roman" pitchFamily="18" charset="0"/>
                <a:cs typeface="Times New Roman" pitchFamily="18" charset="0"/>
                <a:hlinkClick r:id="rId2"/>
              </a:rPr>
              <a:t>Regula Nr. 1169/2011</a:t>
            </a:r>
            <a:endParaRPr lang="lv-LV"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196752"/>
            <a:ext cx="7609656" cy="5204048"/>
          </a:xfrm>
        </p:spPr>
        <p:txBody>
          <a:bodyPr>
            <a:normAutofit/>
          </a:bodyPr>
          <a:lstStyle/>
          <a:p>
            <a:pPr algn="just"/>
            <a:r>
              <a:rPr lang="lv-LV" dirty="0" smtClean="0">
                <a:latin typeface="Times New Roman" pitchFamily="18" charset="0"/>
                <a:cs typeface="Times New Roman" pitchFamily="18" charset="0"/>
              </a:rPr>
              <a:t>Definīcijas :</a:t>
            </a:r>
            <a:endParaRPr lang="lv-LV" dirty="0">
              <a:latin typeface="Times New Roman" pitchFamily="18" charset="0"/>
              <a:cs typeface="Times New Roman" pitchFamily="18" charset="0"/>
            </a:endParaRPr>
          </a:p>
          <a:p>
            <a:pPr marL="114300" indent="0" algn="just">
              <a:buNone/>
            </a:pPr>
            <a:r>
              <a:rPr lang="lv-LV" sz="2000" dirty="0">
                <a:latin typeface="Times New Roman" pitchFamily="18" charset="0"/>
                <a:cs typeface="Times New Roman" pitchFamily="18" charset="0"/>
              </a:rPr>
              <a:t>“</a:t>
            </a:r>
            <a:r>
              <a:rPr lang="lv-LV" sz="2000" b="1" dirty="0">
                <a:latin typeface="Times New Roman" pitchFamily="18" charset="0"/>
                <a:cs typeface="Times New Roman" pitchFamily="18" charset="0"/>
              </a:rPr>
              <a:t>marķējums</a:t>
            </a:r>
            <a:r>
              <a:rPr lang="lv-LV" sz="2000" dirty="0">
                <a:latin typeface="Times New Roman" pitchFamily="18" charset="0"/>
                <a:cs typeface="Times New Roman" pitchFamily="18" charset="0"/>
              </a:rPr>
              <a:t>” ir teksti, ziņas, preču zīmes, zīmolvārdi, attēls vai simbols, kas ir saistīti ar pārtikas produktu, atrodas uz jebkura iepakojuma, dokumenta, uzraksta, etiķetes, aptveres vai uzlīmes, kura pievienota šādam produktam vai attiecas uz to</a:t>
            </a:r>
            <a:r>
              <a:rPr lang="lv-LV" sz="2000" dirty="0" smtClean="0">
                <a:latin typeface="Times New Roman" pitchFamily="18" charset="0"/>
                <a:cs typeface="Times New Roman" pitchFamily="18" charset="0"/>
              </a:rPr>
              <a:t>;</a:t>
            </a:r>
          </a:p>
          <a:p>
            <a:pPr marL="114300" indent="0" algn="just">
              <a:buNone/>
            </a:pPr>
            <a:r>
              <a:rPr lang="lv-LV" sz="2000" dirty="0">
                <a:solidFill>
                  <a:srgbClr val="000000"/>
                </a:solidFill>
                <a:latin typeface="Times New Roman" pitchFamily="18" charset="0"/>
                <a:cs typeface="Times New Roman" pitchFamily="18" charset="0"/>
              </a:rPr>
              <a:t>“</a:t>
            </a:r>
            <a:r>
              <a:rPr lang="lv-LV" sz="2000" b="1" dirty="0">
                <a:solidFill>
                  <a:srgbClr val="000000"/>
                </a:solidFill>
                <a:latin typeface="Times New Roman" pitchFamily="18" charset="0"/>
                <a:cs typeface="Times New Roman" pitchFamily="18" charset="0"/>
              </a:rPr>
              <a:t>galvenais redzamības lauks</a:t>
            </a:r>
            <a:r>
              <a:rPr lang="lv-LV" sz="2000" dirty="0">
                <a:solidFill>
                  <a:srgbClr val="000000"/>
                </a:solidFill>
                <a:latin typeface="Times New Roman" pitchFamily="18" charset="0"/>
                <a:cs typeface="Times New Roman" pitchFamily="18" charset="0"/>
              </a:rPr>
              <a:t>” ir iepakojuma redzamības lauks, kuru patērētājs visdrīzāk ieraudzīs pirkšanas brīdī un kas ļauj patērētājam nekavējoties atpazīt produktu attiecībā uz tā īpašībām vai specifiku un, vajadzības gadījumā, zīmolvārdu. Ja iepakojumam ir vairāki līdzvērtīgi galvenie redzamības lauki, tad šo lauku izvēlas pārtikas apritē iesaistītais uzņēmējs</a:t>
            </a:r>
            <a:r>
              <a:rPr lang="lv-LV" sz="2000" dirty="0" smtClean="0">
                <a:solidFill>
                  <a:srgbClr val="000000"/>
                </a:solidFill>
                <a:latin typeface="Times New Roman" pitchFamily="18" charset="0"/>
                <a:cs typeface="Times New Roman" pitchFamily="18" charset="0"/>
              </a:rPr>
              <a:t>;</a:t>
            </a:r>
          </a:p>
          <a:p>
            <a:pPr marL="114300" indent="0" algn="just">
              <a:buNone/>
            </a:pPr>
            <a:r>
              <a:rPr lang="lv-LV" sz="2000" b="1" dirty="0">
                <a:solidFill>
                  <a:srgbClr val="000000"/>
                </a:solidFill>
                <a:latin typeface="Times New Roman" pitchFamily="18" charset="0"/>
                <a:cs typeface="Times New Roman" pitchFamily="18" charset="0"/>
              </a:rPr>
              <a:t>“galvenā sastāvdaļa” </a:t>
            </a:r>
            <a:r>
              <a:rPr lang="lv-LV" sz="2000" dirty="0">
                <a:solidFill>
                  <a:srgbClr val="000000"/>
                </a:solidFill>
                <a:latin typeface="Times New Roman" pitchFamily="18" charset="0"/>
                <a:cs typeface="Times New Roman" pitchFamily="18" charset="0"/>
              </a:rPr>
              <a:t>ir pārtikas produkta sastāvdaļa vai sastāvdaļas, kas veido vairāk nekā 50 % no minētā pārtikas produkta vai ko patērētājs parasti saista ar pārtikas produkta nosaukumu, un attiecībā uz ko vairākumā gadījumu nepieciešama kvantitatīvā norāde</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814398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200" dirty="0" smtClean="0"/>
              <a:t>Mājražotāji mūsu reģionā 2024.gads </a:t>
            </a:r>
            <a:endParaRPr lang="lv-LV" sz="3200" dirty="0"/>
          </a:p>
        </p:txBody>
      </p:sp>
      <p:sp>
        <p:nvSpPr>
          <p:cNvPr id="3" name="Content Placeholder 2"/>
          <p:cNvSpPr>
            <a:spLocks noGrp="1"/>
          </p:cNvSpPr>
          <p:nvPr>
            <p:ph idx="1"/>
          </p:nvPr>
        </p:nvSpPr>
        <p:spPr/>
        <p:txBody>
          <a:bodyPr/>
          <a:lstStyle/>
          <a:p>
            <a:r>
              <a:rPr lang="lv-LV" dirty="0" smtClean="0"/>
              <a:t>Gaļas produktu mājražotāji-65</a:t>
            </a:r>
          </a:p>
          <a:p>
            <a:r>
              <a:rPr lang="lv-LV" dirty="0" smtClean="0"/>
              <a:t>Piena produktu mājražotāji-16</a:t>
            </a:r>
          </a:p>
          <a:p>
            <a:r>
              <a:rPr lang="lv-LV" dirty="0" smtClean="0"/>
              <a:t>Zivju produktu mājražotāji-13</a:t>
            </a:r>
          </a:p>
          <a:p>
            <a:r>
              <a:rPr lang="lv-LV" dirty="0" smtClean="0"/>
              <a:t>Eļļas produktu mājražotāji-3</a:t>
            </a:r>
          </a:p>
          <a:p>
            <a:r>
              <a:rPr lang="lv-LV" dirty="0" smtClean="0"/>
              <a:t>Augu izcelsmes produktu mājražotāji-185</a:t>
            </a:r>
          </a:p>
          <a:p>
            <a:r>
              <a:rPr lang="lv-LV" dirty="0" smtClean="0"/>
              <a:t>Maizes produktu mājražotāji-101</a:t>
            </a:r>
          </a:p>
          <a:p>
            <a:r>
              <a:rPr lang="lv-LV" dirty="0" smtClean="0"/>
              <a:t>Gatavo ēdienu mājražotāji-50</a:t>
            </a:r>
            <a:endParaRPr lang="lv-LV" dirty="0"/>
          </a:p>
        </p:txBody>
      </p:sp>
    </p:spTree>
    <p:extLst>
      <p:ext uri="{BB962C8B-B14F-4D97-AF65-F5344CB8AC3E}">
        <p14:creationId xmlns:p14="http://schemas.microsoft.com/office/powerpoint/2010/main" val="114064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b="1" spc="0" dirty="0">
                <a:solidFill>
                  <a:srgbClr val="745654"/>
                </a:solidFill>
                <a:latin typeface="Times New Roman" pitchFamily="18" charset="0"/>
                <a:cs typeface="Times New Roman" pitchFamily="18" charset="0"/>
                <a:hlinkClick r:id="rId2"/>
              </a:rPr>
              <a:t>Regula Nr. 1169/2011</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7620000" cy="5276056"/>
          </a:xfrm>
        </p:spPr>
        <p:txBody>
          <a:bodyPr>
            <a:noAutofit/>
          </a:bodyPr>
          <a:lstStyle/>
          <a:p>
            <a:pPr marL="114300" indent="0" algn="just">
              <a:buNone/>
            </a:pPr>
            <a:r>
              <a:rPr lang="lv-LV" sz="2000" b="1" dirty="0">
                <a:latin typeface="Times New Roman" pitchFamily="18" charset="0"/>
                <a:cs typeface="Times New Roman" pitchFamily="18" charset="0"/>
              </a:rPr>
              <a:t>Godīgas informēšanas </a:t>
            </a:r>
            <a:r>
              <a:rPr lang="lv-LV" sz="2000" b="1" dirty="0" smtClean="0">
                <a:latin typeface="Times New Roman" pitchFamily="18" charset="0"/>
                <a:cs typeface="Times New Roman" pitchFamily="18" charset="0"/>
              </a:rPr>
              <a:t>prakse</a:t>
            </a:r>
            <a:endParaRPr lang="lv-LV" sz="2000" dirty="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  </a:t>
            </a:r>
            <a:r>
              <a:rPr lang="lv-LV" sz="2000" dirty="0">
                <a:latin typeface="Times New Roman" pitchFamily="18" charset="0"/>
                <a:cs typeface="Times New Roman" pitchFamily="18" charset="0"/>
              </a:rPr>
              <a:t>Pārtikas produktu informācija nav maldinoša, jo īpaši</a:t>
            </a:r>
            <a:r>
              <a:rPr lang="lv-LV" sz="2000" dirty="0" smtClean="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just"/>
            <a:r>
              <a:rPr lang="lv-LV" sz="2000" dirty="0">
                <a:latin typeface="Times New Roman" pitchFamily="18" charset="0"/>
                <a:cs typeface="Times New Roman" pitchFamily="18" charset="0"/>
              </a:rPr>
              <a:t>par pārtikas produktiem raksturīgajām pazīmēm un jo īpaši to raksturu, identitāti, īpašībām, sastāvu, daudzumu, derīgumu, izcelsmes valsti vai izcelsmes vietu, ražošanas vai izgatavošanas veidu</a:t>
            </a:r>
            <a:r>
              <a:rPr lang="lv-LV" sz="2000" dirty="0" smtClean="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just"/>
            <a:r>
              <a:rPr lang="lv-LV" sz="2000" dirty="0">
                <a:latin typeface="Times New Roman" pitchFamily="18" charset="0"/>
                <a:cs typeface="Times New Roman" pitchFamily="18" charset="0"/>
              </a:rPr>
              <a:t>piedēvējot pārtikas produktam tādu iedarbību vai īpašības, kas tam nepiemīt</a:t>
            </a:r>
            <a:r>
              <a:rPr lang="lv-LV" sz="2000" dirty="0" smtClean="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just"/>
            <a:r>
              <a:rPr lang="lv-LV" sz="2000" dirty="0">
                <a:latin typeface="Times New Roman" pitchFamily="18" charset="0"/>
                <a:cs typeface="Times New Roman" pitchFamily="18" charset="0"/>
              </a:rPr>
              <a:t>liekot saprast, ka pārtikas produktam piemīt īpašas pazīmes, lai gan faktiski šādas pazīmes piemīt visiem līdzīgiem pārtikas produktiem, jo īpaši uzsverot kādas konkrētas sastāvdaļas un/vai uzturvielas esamību vai neesamību produktā</a:t>
            </a:r>
            <a:r>
              <a:rPr lang="lv-LV" sz="2000" dirty="0" smtClean="0">
                <a:latin typeface="Times New Roman" pitchFamily="18" charset="0"/>
                <a:cs typeface="Times New Roman" pitchFamily="18" charset="0"/>
              </a:rPr>
              <a:t>;</a:t>
            </a:r>
            <a:endParaRPr lang="lv-LV" sz="2000" dirty="0">
              <a:latin typeface="Times New Roman" pitchFamily="18" charset="0"/>
              <a:cs typeface="Times New Roman" pitchFamily="18" charset="0"/>
            </a:endParaRPr>
          </a:p>
          <a:p>
            <a:pPr algn="just"/>
            <a:r>
              <a:rPr lang="lv-LV" sz="2000" dirty="0">
                <a:latin typeface="Times New Roman" pitchFamily="18" charset="0"/>
                <a:cs typeface="Times New Roman" pitchFamily="18" charset="0"/>
              </a:rPr>
              <a:t>noformējumā, aprakstā vai attēlā iekļaujot norādi, kas liek noprast konkrēta pārtikas produkta vai sastāvdaļas klātbūtni, lai gan faktiski minētajā pārtikas produktā dabīgi esošais komponents vai parasti izmantotā sastāvdaļa ir aizstāta ar citu komponentu vai citu sastāvdaļu</a:t>
            </a:r>
          </a:p>
        </p:txBody>
      </p:sp>
    </p:spTree>
    <p:extLst>
      <p:ext uri="{BB962C8B-B14F-4D97-AF65-F5344CB8AC3E}">
        <p14:creationId xmlns:p14="http://schemas.microsoft.com/office/powerpoint/2010/main" val="2961292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latin typeface="Times New Roman" pitchFamily="18" charset="0"/>
                <a:cs typeface="Times New Roman" pitchFamily="18" charset="0"/>
              </a:rPr>
              <a:t>Marķējums ir pārtikas preces </a:t>
            </a:r>
            <a:r>
              <a:rPr lang="lv-LV" sz="3600" b="1" dirty="0" smtClean="0">
                <a:latin typeface="Times New Roman" pitchFamily="18" charset="0"/>
                <a:cs typeface="Times New Roman" pitchFamily="18" charset="0"/>
              </a:rPr>
              <a:t>vizītkarte</a:t>
            </a:r>
            <a:endParaRPr lang="lv-LV"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60848"/>
            <a:ext cx="7620000" cy="4339952"/>
          </a:xfrm>
        </p:spPr>
        <p:txBody>
          <a:bodyPr>
            <a:normAutofit/>
          </a:bodyPr>
          <a:lstStyle/>
          <a:p>
            <a:r>
              <a:rPr lang="lv-LV" sz="2000" dirty="0" smtClean="0">
                <a:latin typeface="Times New Roman" pitchFamily="18" charset="0"/>
                <a:cs typeface="Times New Roman" pitchFamily="18" charset="0"/>
              </a:rPr>
              <a:t>Marķējumam jāatrodas labi redzamā vietā –uz iepakojuma vai etiķetes</a:t>
            </a:r>
          </a:p>
          <a:p>
            <a:r>
              <a:rPr lang="lv-LV" sz="2000" dirty="0" smtClean="0">
                <a:latin typeface="Times New Roman" pitchFamily="18" charset="0"/>
                <a:cs typeface="Times New Roman" pitchFamily="18" charset="0"/>
              </a:rPr>
              <a:t>Marķējumam jābūt valsts valodā</a:t>
            </a:r>
          </a:p>
          <a:p>
            <a:r>
              <a:rPr lang="lv-LV" sz="2000" dirty="0" smtClean="0">
                <a:latin typeface="Times New Roman" pitchFamily="18" charset="0"/>
                <a:cs typeface="Times New Roman" pitchFamily="18" charset="0"/>
              </a:rPr>
              <a:t>Marķējumā norādītajai informācijai jābūt skaidri salasāmai un neizdzēšamai</a:t>
            </a:r>
          </a:p>
          <a:p>
            <a:r>
              <a:rPr lang="lv-LV" sz="2000" dirty="0" smtClean="0">
                <a:latin typeface="Times New Roman" pitchFamily="18" charset="0"/>
                <a:cs typeface="Times New Roman" pitchFamily="18" charset="0"/>
              </a:rPr>
              <a:t>Marķējumā norādītā informācija nedrīkst:</a:t>
            </a:r>
          </a:p>
          <a:p>
            <a:r>
              <a:rPr lang="lv-LV" sz="2000" dirty="0" smtClean="0">
                <a:latin typeface="Times New Roman" pitchFamily="18" charset="0"/>
                <a:cs typeface="Times New Roman" pitchFamily="18" charset="0"/>
              </a:rPr>
              <a:t>Maldināt patērētāju</a:t>
            </a:r>
          </a:p>
          <a:p>
            <a:r>
              <a:rPr lang="lv-LV" sz="2000" dirty="0" smtClean="0">
                <a:latin typeface="Times New Roman" pitchFamily="18" charset="0"/>
                <a:cs typeface="Times New Roman" pitchFamily="18" charset="0"/>
              </a:rPr>
              <a:t>Piedēvēt precei īpašības, kas tai nepiemīt</a:t>
            </a:r>
          </a:p>
          <a:p>
            <a:r>
              <a:rPr lang="lv-LV" sz="2000" dirty="0" smtClean="0">
                <a:latin typeface="Times New Roman" pitchFamily="18" charset="0"/>
                <a:cs typeface="Times New Roman" pitchFamily="18" charset="0"/>
              </a:rPr>
              <a:t>Piedēvēt precei dziednieciskas īpašības</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1309499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latin typeface="Times New Roman" pitchFamily="18" charset="0"/>
                <a:cs typeface="Times New Roman" pitchFamily="18" charset="0"/>
              </a:rPr>
              <a:t>Marķējumā obligāti norādāmā informācija </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a:xfrm>
            <a:off x="755576" y="1052736"/>
            <a:ext cx="7321624" cy="5348064"/>
          </a:xfrm>
        </p:spPr>
        <p:txBody>
          <a:bodyPr>
            <a:noAutofit/>
          </a:bodyPr>
          <a:lstStyle/>
          <a:p>
            <a:pPr marL="114300" indent="0">
              <a:buNone/>
            </a:pPr>
            <a:endParaRPr lang="lv-LV" sz="2000" dirty="0"/>
          </a:p>
          <a:p>
            <a:r>
              <a:rPr lang="lv-LV" sz="1800" dirty="0">
                <a:latin typeface="Times New Roman" pitchFamily="18" charset="0"/>
                <a:cs typeface="Times New Roman" pitchFamily="18" charset="0"/>
              </a:rPr>
              <a:t>pārtikas produkta nosaukums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sastāvdaļu </a:t>
            </a:r>
            <a:r>
              <a:rPr lang="lv-LV" sz="1800" dirty="0" smtClean="0">
                <a:latin typeface="Times New Roman" pitchFamily="18" charset="0"/>
                <a:cs typeface="Times New Roman" pitchFamily="18" charset="0"/>
              </a:rPr>
              <a:t>saraksts un </a:t>
            </a:r>
            <a:r>
              <a:rPr lang="lv-LV" sz="1800" b="1" dirty="0" smtClean="0">
                <a:latin typeface="Times New Roman" pitchFamily="18" charset="0"/>
                <a:cs typeface="Times New Roman" pitchFamily="18" charset="0"/>
              </a:rPr>
              <a:t>atsevišķu sastāvdaļu daudzums, ja tas minēts produkta nosaukumā;</a:t>
            </a:r>
            <a:endParaRPr lang="lv-LV" sz="1800" b="1" dirty="0">
              <a:latin typeface="Times New Roman" pitchFamily="18" charset="0"/>
              <a:cs typeface="Times New Roman" pitchFamily="18" charset="0"/>
            </a:endParaRPr>
          </a:p>
          <a:p>
            <a:r>
              <a:rPr lang="lv-LV" sz="1800" dirty="0">
                <a:latin typeface="Times New Roman" pitchFamily="18" charset="0"/>
                <a:cs typeface="Times New Roman" pitchFamily="18" charset="0"/>
              </a:rPr>
              <a:t>jebkura sastāvdaļa vai pārstrādes palīglīdzekļi</a:t>
            </a:r>
            <a:r>
              <a:rPr lang="lv-LV" sz="1800" dirty="0" smtClean="0">
                <a:latin typeface="Times New Roman" pitchFamily="18" charset="0"/>
                <a:cs typeface="Times New Roman" pitchFamily="18" charset="0"/>
              </a:rPr>
              <a:t>, vielas </a:t>
            </a:r>
            <a:r>
              <a:rPr lang="lv-LV" sz="1800" dirty="0">
                <a:latin typeface="Times New Roman" pitchFamily="18" charset="0"/>
                <a:cs typeface="Times New Roman" pitchFamily="18" charset="0"/>
              </a:rPr>
              <a:t>vai </a:t>
            </a:r>
            <a:r>
              <a:rPr lang="lv-LV" sz="1800" dirty="0" smtClean="0">
                <a:latin typeface="Times New Roman" pitchFamily="18" charset="0"/>
                <a:cs typeface="Times New Roman" pitchFamily="18" charset="0"/>
              </a:rPr>
              <a:t>produkti, kas izraisa </a:t>
            </a:r>
            <a:r>
              <a:rPr lang="lv-LV" sz="1800" dirty="0">
                <a:latin typeface="Times New Roman" pitchFamily="18" charset="0"/>
                <a:cs typeface="Times New Roman" pitchFamily="18" charset="0"/>
              </a:rPr>
              <a:t>alerģiju </a:t>
            </a:r>
            <a:r>
              <a:rPr lang="lv-LV" sz="1800" dirty="0" smtClean="0">
                <a:latin typeface="Times New Roman" pitchFamily="18" charset="0"/>
                <a:cs typeface="Times New Roman" pitchFamily="18" charset="0"/>
              </a:rPr>
              <a:t>vai nepanesamību, </a:t>
            </a:r>
            <a:r>
              <a:rPr lang="lv-LV" sz="1800" b="1" dirty="0" smtClean="0">
                <a:latin typeface="Times New Roman" pitchFamily="18" charset="0"/>
                <a:cs typeface="Times New Roman" pitchFamily="18" charset="0"/>
              </a:rPr>
              <a:t>jānorāda izcelti;</a:t>
            </a:r>
            <a:endParaRPr lang="lv-LV" sz="1800" b="1" dirty="0">
              <a:latin typeface="Times New Roman" pitchFamily="18" charset="0"/>
              <a:cs typeface="Times New Roman" pitchFamily="18" charset="0"/>
            </a:endParaRPr>
          </a:p>
          <a:p>
            <a:r>
              <a:rPr lang="lv-LV" sz="1800" dirty="0" smtClean="0">
                <a:latin typeface="Times New Roman" pitchFamily="18" charset="0"/>
                <a:cs typeface="Times New Roman" pitchFamily="18" charset="0"/>
              </a:rPr>
              <a:t>pārtikas </a:t>
            </a:r>
            <a:r>
              <a:rPr lang="lv-LV" sz="1800" dirty="0">
                <a:latin typeface="Times New Roman" pitchFamily="18" charset="0"/>
                <a:cs typeface="Times New Roman" pitchFamily="18" charset="0"/>
              </a:rPr>
              <a:t>produkta neto daudzums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smtClean="0">
                <a:latin typeface="Times New Roman" pitchFamily="18" charset="0"/>
                <a:cs typeface="Times New Roman" pitchFamily="18" charset="0"/>
              </a:rPr>
              <a:t>minimālais </a:t>
            </a:r>
            <a:r>
              <a:rPr lang="lv-LV" sz="1800" dirty="0">
                <a:latin typeface="Times New Roman" pitchFamily="18" charset="0"/>
                <a:cs typeface="Times New Roman" pitchFamily="18" charset="0"/>
              </a:rPr>
              <a:t>derīguma termiņš vai “izlietot līdz” datums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jebkuri īpaši glabāšanas un/vai lietošanas </a:t>
            </a:r>
            <a:r>
              <a:rPr lang="lv-LV" sz="1800" dirty="0" smtClean="0">
                <a:latin typeface="Times New Roman" pitchFamily="18" charset="0"/>
                <a:cs typeface="Times New Roman" pitchFamily="18" charset="0"/>
              </a:rPr>
              <a:t>nosacījumi( ja nepieciešams)</a:t>
            </a:r>
            <a:endParaRPr lang="lv-LV" sz="1800" dirty="0">
              <a:latin typeface="Times New Roman" pitchFamily="18" charset="0"/>
              <a:cs typeface="Times New Roman" pitchFamily="18" charset="0"/>
            </a:endParaRPr>
          </a:p>
          <a:p>
            <a:r>
              <a:rPr lang="lv-LV" sz="1800" dirty="0" smtClean="0">
                <a:latin typeface="Times New Roman" pitchFamily="18" charset="0"/>
                <a:cs typeface="Times New Roman" pitchFamily="18" charset="0"/>
              </a:rPr>
              <a:t>pārtikas </a:t>
            </a:r>
            <a:r>
              <a:rPr lang="lv-LV" sz="1800" dirty="0">
                <a:latin typeface="Times New Roman" pitchFamily="18" charset="0"/>
                <a:cs typeface="Times New Roman" pitchFamily="18" charset="0"/>
              </a:rPr>
              <a:t>apritē iesaistītā uzņēmēja vārds vai uzņēmuma nosaukums un </a:t>
            </a:r>
            <a:r>
              <a:rPr lang="lv-LV" sz="1800" dirty="0" smtClean="0">
                <a:latin typeface="Times New Roman" pitchFamily="18" charset="0"/>
                <a:cs typeface="Times New Roman" pitchFamily="18" charset="0"/>
              </a:rPr>
              <a:t>adrese;</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a</a:t>
            </a:r>
            <a:r>
              <a:rPr lang="lv-LV" sz="1800" dirty="0" smtClean="0">
                <a:latin typeface="Times New Roman" pitchFamily="18" charset="0"/>
                <a:cs typeface="Times New Roman" pitchFamily="18" charset="0"/>
              </a:rPr>
              <a:t>tsevišķos gadījumos </a:t>
            </a:r>
            <a:r>
              <a:rPr lang="lv-LV" sz="1800" dirty="0">
                <a:latin typeface="Times New Roman" pitchFamily="18" charset="0"/>
                <a:cs typeface="Times New Roman" pitchFamily="18" charset="0"/>
              </a:rPr>
              <a:t>– izcelsmes valsts vai izcelsmes vieta</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lietošanas pamācība, ja bez šādas pamācības būtu grūti pienācīgi izmantot pārtikas </a:t>
            </a:r>
            <a:r>
              <a:rPr lang="lv-LV" sz="1800" dirty="0" smtClean="0">
                <a:latin typeface="Times New Roman" pitchFamily="18" charset="0"/>
                <a:cs typeface="Times New Roman" pitchFamily="18" charset="0"/>
              </a:rPr>
              <a:t>produktu;</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attiecībā uz dzērieniem ar alkohola saturu vairāk nekā 1,2 tilpumprocenti – faktiskais alkohola saturs tilpumprocentos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paziņojums par </a:t>
            </a:r>
            <a:r>
              <a:rPr lang="lv-LV" sz="1800" dirty="0" smtClean="0">
                <a:latin typeface="Times New Roman" pitchFamily="18" charset="0"/>
                <a:cs typeface="Times New Roman" pitchFamily="18" charset="0"/>
              </a:rPr>
              <a:t>uzturvērtību </a:t>
            </a:r>
            <a:r>
              <a:rPr lang="lv-LV" sz="1800" b="1" dirty="0" smtClean="0">
                <a:latin typeface="Times New Roman" pitchFamily="18" charset="0"/>
                <a:cs typeface="Times New Roman" pitchFamily="18" charset="0"/>
              </a:rPr>
              <a:t>( mājražotājiem brīvprātīgi)</a:t>
            </a:r>
            <a:endParaRPr lang="lv-LV"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648081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a:solidFill>
                  <a:srgbClr val="675E47"/>
                </a:solidFill>
                <a:latin typeface="Times New Roman" pitchFamily="18" charset="0"/>
                <a:cs typeface="Times New Roman" pitchFamily="18" charset="0"/>
              </a:rPr>
              <a:t>M</a:t>
            </a:r>
            <a:r>
              <a:rPr lang="lv-LV" sz="3600" dirty="0" smtClean="0">
                <a:solidFill>
                  <a:srgbClr val="675E47"/>
                </a:solidFill>
                <a:latin typeface="Times New Roman" pitchFamily="18" charset="0"/>
                <a:cs typeface="Times New Roman" pitchFamily="18" charset="0"/>
              </a:rPr>
              <a:t>arķējums</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114300" indent="0" algn="ctr">
              <a:buNone/>
            </a:pPr>
            <a:r>
              <a:rPr lang="lv-LV" sz="2000" b="1" dirty="0" smtClean="0">
                <a:latin typeface="Times New Roman" pitchFamily="18" charset="0"/>
                <a:cs typeface="Times New Roman" pitchFamily="18" charset="0"/>
              </a:rPr>
              <a:t>Rakstzīmju lielums</a:t>
            </a:r>
          </a:p>
          <a:p>
            <a:r>
              <a:rPr lang="lv-LV" sz="2000" dirty="0" smtClean="0">
                <a:latin typeface="Times New Roman" pitchFamily="18" charset="0"/>
                <a:cs typeface="Times New Roman" pitchFamily="18" charset="0"/>
              </a:rPr>
              <a:t>Augstumam(6) ir jābūt lielākam vai vienādam  ar 1,2 mm</a:t>
            </a:r>
            <a:endParaRPr lang="lv-LV" sz="2000" dirty="0">
              <a:latin typeface="Times New Roman" pitchFamily="18" charset="0"/>
              <a:cs typeface="Times New Roman" pitchFamily="18" charset="0"/>
            </a:endParaRPr>
          </a:p>
          <a:p>
            <a:endParaRPr lang="lv-LV" sz="2000" dirty="0" smtClean="0">
              <a:latin typeface="Times New Roman" pitchFamily="18" charset="0"/>
              <a:cs typeface="Times New Roman" pitchFamily="18" charset="0"/>
            </a:endParaRPr>
          </a:p>
          <a:p>
            <a:pPr marL="114300" indent="0">
              <a:buNone/>
            </a:pPr>
            <a:endParaRPr lang="lv-LV" sz="2000" dirty="0">
              <a:latin typeface="Times New Roman" pitchFamily="18" charset="0"/>
              <a:cs typeface="Times New Roman" pitchFamily="18" charset="0"/>
            </a:endParaRPr>
          </a:p>
          <a:p>
            <a:endParaRPr lang="lv-LV" sz="2000" dirty="0">
              <a:latin typeface="Times New Roman" pitchFamily="18" charset="0"/>
              <a:cs typeface="Times New Roman" pitchFamily="18" charset="0"/>
            </a:endParaRPr>
          </a:p>
          <a:p>
            <a:endParaRPr lang="lv-LV" sz="2000" dirty="0">
              <a:latin typeface="Times New Roman" pitchFamily="18" charset="0"/>
              <a:cs typeface="Times New Roman" pitchFamily="18" charset="0"/>
            </a:endParaRPr>
          </a:p>
          <a:p>
            <a:endParaRPr lang="lv-LV" sz="2000" dirty="0">
              <a:latin typeface="Times New Roman" pitchFamily="18" charset="0"/>
              <a:cs typeface="Times New Roman" pitchFamily="18" charset="0"/>
            </a:endParaRPr>
          </a:p>
          <a:p>
            <a:pPr marL="114300" indent="0">
              <a:buNone/>
            </a:pPr>
            <a:endParaRPr lang="lv-LV" sz="2000" dirty="0" smtClean="0">
              <a:latin typeface="Times New Roman" pitchFamily="18" charset="0"/>
              <a:cs typeface="Times New Roman" pitchFamily="18" charset="0"/>
            </a:endParaRPr>
          </a:p>
          <a:p>
            <a:pPr marL="114300" indent="0">
              <a:buNone/>
            </a:pPr>
            <a:endParaRPr lang="lv-LV" sz="2000" dirty="0" smtClean="0">
              <a:latin typeface="Times New Roman" pitchFamily="18" charset="0"/>
              <a:cs typeface="Times New Roman" pitchFamily="18" charset="0"/>
            </a:endParaRPr>
          </a:p>
          <a:p>
            <a:pPr marL="114300" indent="0">
              <a:buNone/>
            </a:pPr>
            <a:r>
              <a:rPr lang="lv-LV" sz="2000" dirty="0">
                <a:latin typeface="Times New Roman" pitchFamily="18" charset="0"/>
                <a:cs typeface="Times New Roman" pitchFamily="18" charset="0"/>
              </a:rPr>
              <a:t>!</a:t>
            </a:r>
            <a:r>
              <a:rPr lang="lv-LV" sz="2000" dirty="0" smtClean="0">
                <a:latin typeface="Times New Roman" pitchFamily="18" charset="0"/>
                <a:cs typeface="Times New Roman" pitchFamily="18" charset="0"/>
              </a:rPr>
              <a:t>Vienā redzamības laukā norāda:tirdzniecības nosaukumu, daudzumu, alkohola saturu</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088410"/>
            <a:ext cx="7128792" cy="144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439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a:latin typeface="Times New Roman" pitchFamily="18" charset="0"/>
                <a:cs typeface="Times New Roman" pitchFamily="18" charset="0"/>
              </a:rPr>
              <a:t>M</a:t>
            </a:r>
            <a:r>
              <a:rPr lang="lv-LV" sz="4000" dirty="0" smtClean="0">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114300" indent="0" algn="just">
              <a:buNone/>
            </a:pPr>
            <a:r>
              <a:rPr lang="lv-LV" sz="2000" b="1" dirty="0" smtClean="0">
                <a:latin typeface="Times New Roman" pitchFamily="18" charset="0"/>
                <a:cs typeface="Times New Roman" pitchFamily="18" charset="0"/>
              </a:rPr>
              <a:t>            Preces tirdzniecības nosaukums</a:t>
            </a:r>
          </a:p>
          <a:p>
            <a:pPr algn="just"/>
            <a:endParaRPr lang="lv-LV" sz="2000" dirty="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Tirdzniecības nosaukums ļauj identificēt pārtikas produktu grupu, kurai prece pieder, to nevar aizstāt ar preču zīmi</a:t>
            </a:r>
          </a:p>
          <a:p>
            <a:pPr marL="114300" indent="0" algn="just">
              <a:buNone/>
            </a:pPr>
            <a:endParaRPr lang="lv-LV" sz="2000" dirty="0" smtClean="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Ja produkts ir apstrādāts , tad to papildina ar norādēm:</a:t>
            </a:r>
          </a:p>
          <a:p>
            <a:pPr marL="114300" indent="0" algn="just">
              <a:buNone/>
            </a:pPr>
            <a:r>
              <a:rPr lang="lv-LV" sz="2000" dirty="0" smtClean="0">
                <a:latin typeface="Times New Roman" pitchFamily="18" charset="0"/>
                <a:cs typeface="Times New Roman" pitchFamily="18" charset="0"/>
              </a:rPr>
              <a:t>Žāvēts, sālīts, sasaldēts, pulverveida u.c</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915438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20000" cy="1143000"/>
          </a:xfrm>
        </p:spPr>
        <p:txBody>
          <a:bodyPr/>
          <a:lstStyle/>
          <a:p>
            <a:pPr algn="ctr"/>
            <a:r>
              <a:rPr lang="lv-LV" sz="4000" dirty="0">
                <a:latin typeface="Times New Roman" pitchFamily="18" charset="0"/>
                <a:cs typeface="Times New Roman" pitchFamily="18" charset="0"/>
              </a:rPr>
              <a:t>M</a:t>
            </a:r>
            <a:r>
              <a:rPr lang="lv-LV" sz="4000" dirty="0" smtClean="0">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7620000" cy="5204048"/>
          </a:xfrm>
        </p:spPr>
        <p:txBody>
          <a:bodyPr>
            <a:normAutofit fontScale="70000" lnSpcReduction="20000"/>
          </a:bodyPr>
          <a:lstStyle/>
          <a:p>
            <a:pPr algn="just"/>
            <a:r>
              <a:rPr lang="lv-LV" sz="2800" b="1" dirty="0" smtClean="0">
                <a:latin typeface="Times New Roman" pitchFamily="18" charset="0"/>
                <a:cs typeface="Times New Roman" pitchFamily="18" charset="0"/>
              </a:rPr>
              <a:t>Preces sastāvdaļas </a:t>
            </a:r>
          </a:p>
          <a:p>
            <a:pPr marL="114300" indent="0" algn="just">
              <a:buNone/>
            </a:pPr>
            <a:r>
              <a:rPr lang="lv-LV" sz="2600" dirty="0" smtClean="0">
                <a:latin typeface="Times New Roman" pitchFamily="18" charset="0"/>
                <a:cs typeface="Times New Roman" pitchFamily="18" charset="0"/>
              </a:rPr>
              <a:t>Ražotājam pārtikas produkta marķējumā jānorāda preces sastāvdaļas –vielas , kas izmantotas ražošanā un ir galaproduktā</a:t>
            </a:r>
          </a:p>
          <a:p>
            <a:pPr marL="114300" indent="0" algn="just">
              <a:buNone/>
            </a:pPr>
            <a:r>
              <a:rPr lang="lv-LV" sz="2600" dirty="0" smtClean="0">
                <a:latin typeface="Times New Roman" pitchFamily="18" charset="0"/>
                <a:cs typeface="Times New Roman" pitchFamily="18" charset="0"/>
              </a:rPr>
              <a:t>Sākas ar vārdu «sastāvdaļas», norāda dilstošā secībā, kā tās reģistrētas  ražošanas procesā.</a:t>
            </a:r>
          </a:p>
          <a:p>
            <a:pPr marL="114300" indent="0" algn="just">
              <a:buNone/>
            </a:pPr>
            <a:endParaRPr lang="lv-LV" sz="2600" dirty="0" smtClean="0">
              <a:latin typeface="Times New Roman" pitchFamily="18" charset="0"/>
              <a:cs typeface="Times New Roman" pitchFamily="18" charset="0"/>
            </a:endParaRPr>
          </a:p>
          <a:p>
            <a:pPr marL="114300" indent="0" algn="just">
              <a:buNone/>
            </a:pPr>
            <a:r>
              <a:rPr lang="lv-LV" sz="2600" dirty="0" smtClean="0">
                <a:latin typeface="Times New Roman" pitchFamily="18" charset="0"/>
                <a:cs typeface="Times New Roman" pitchFamily="18" charset="0"/>
              </a:rPr>
              <a:t>Patērētājam ir tiesības zināt, no kā sastāv prece, it īpaši, ja patērētājam ir pārtikas alerģija un pārtikas produkts satur alerģiskus komponentus, tie jāizceļ:</a:t>
            </a:r>
          </a:p>
          <a:p>
            <a:pPr algn="just">
              <a:buFont typeface="Wingdings" pitchFamily="2" charset="2"/>
              <a:buChar char="Ø"/>
            </a:pPr>
            <a:r>
              <a:rPr lang="lv-LV" dirty="0" smtClean="0">
                <a:latin typeface="Times New Roman" pitchFamily="18" charset="0"/>
                <a:cs typeface="Times New Roman" pitchFamily="18" charset="0"/>
              </a:rPr>
              <a:t>Kviešu lipekli jeb glutēnu</a:t>
            </a:r>
          </a:p>
          <a:p>
            <a:pPr algn="just">
              <a:buFont typeface="Wingdings" pitchFamily="2" charset="2"/>
              <a:buChar char="Ø"/>
            </a:pPr>
            <a:r>
              <a:rPr lang="lv-LV" dirty="0" smtClean="0">
                <a:latin typeface="Times New Roman" pitchFamily="18" charset="0"/>
                <a:cs typeface="Times New Roman" pitchFamily="18" charset="0"/>
              </a:rPr>
              <a:t>Vēžveidīgos un gliemjus</a:t>
            </a:r>
          </a:p>
          <a:p>
            <a:pPr algn="just">
              <a:buFont typeface="Wingdings" pitchFamily="2" charset="2"/>
              <a:buChar char="Ø"/>
            </a:pPr>
            <a:r>
              <a:rPr lang="lv-LV" dirty="0" smtClean="0">
                <a:latin typeface="Times New Roman" pitchFamily="18" charset="0"/>
                <a:cs typeface="Times New Roman" pitchFamily="18" charset="0"/>
              </a:rPr>
              <a:t>Olas</a:t>
            </a:r>
          </a:p>
          <a:p>
            <a:pPr algn="just">
              <a:buFont typeface="Wingdings" pitchFamily="2" charset="2"/>
              <a:buChar char="Ø"/>
            </a:pPr>
            <a:r>
              <a:rPr lang="lv-LV" dirty="0" smtClean="0">
                <a:latin typeface="Times New Roman" pitchFamily="18" charset="0"/>
                <a:cs typeface="Times New Roman" pitchFamily="18" charset="0"/>
              </a:rPr>
              <a:t>Zivis</a:t>
            </a:r>
          </a:p>
          <a:p>
            <a:pPr algn="just">
              <a:buFont typeface="Wingdings" pitchFamily="2" charset="2"/>
              <a:buChar char="Ø"/>
            </a:pPr>
            <a:r>
              <a:rPr lang="lv-LV" dirty="0" smtClean="0">
                <a:latin typeface="Times New Roman" pitchFamily="18" charset="0"/>
                <a:cs typeface="Times New Roman" pitchFamily="18" charset="0"/>
              </a:rPr>
              <a:t>Zemesriekstus</a:t>
            </a:r>
          </a:p>
          <a:p>
            <a:pPr algn="just">
              <a:buFont typeface="Wingdings" pitchFamily="2" charset="2"/>
              <a:buChar char="Ø"/>
            </a:pPr>
            <a:r>
              <a:rPr lang="lv-LV" dirty="0" smtClean="0">
                <a:latin typeface="Times New Roman" pitchFamily="18" charset="0"/>
                <a:cs typeface="Times New Roman" pitchFamily="18" charset="0"/>
              </a:rPr>
              <a:t>Sojas pupas</a:t>
            </a:r>
          </a:p>
          <a:p>
            <a:pPr algn="just">
              <a:buFont typeface="Wingdings" pitchFamily="2" charset="2"/>
              <a:buChar char="Ø"/>
            </a:pPr>
            <a:r>
              <a:rPr lang="lv-LV" dirty="0" smtClean="0">
                <a:latin typeface="Times New Roman" pitchFamily="18" charset="0"/>
                <a:cs typeface="Times New Roman" pitchFamily="18" charset="0"/>
              </a:rPr>
              <a:t>Pienu</a:t>
            </a:r>
          </a:p>
          <a:p>
            <a:pPr algn="just">
              <a:buFont typeface="Wingdings" pitchFamily="2" charset="2"/>
              <a:buChar char="Ø"/>
            </a:pPr>
            <a:r>
              <a:rPr lang="lv-LV" dirty="0" smtClean="0">
                <a:latin typeface="Times New Roman" pitchFamily="18" charset="0"/>
                <a:cs typeface="Times New Roman" pitchFamily="18" charset="0"/>
              </a:rPr>
              <a:t>Riekstus</a:t>
            </a:r>
          </a:p>
          <a:p>
            <a:pPr algn="just">
              <a:buFont typeface="Wingdings" pitchFamily="2" charset="2"/>
              <a:buChar char="Ø"/>
            </a:pPr>
            <a:r>
              <a:rPr lang="lv-LV" dirty="0" smtClean="0">
                <a:latin typeface="Times New Roman" pitchFamily="18" charset="0"/>
                <a:cs typeface="Times New Roman" pitchFamily="18" charset="0"/>
              </a:rPr>
              <a:t>Selerijas</a:t>
            </a:r>
          </a:p>
          <a:p>
            <a:pPr algn="just">
              <a:buFont typeface="Wingdings" pitchFamily="2" charset="2"/>
              <a:buChar char="Ø"/>
            </a:pPr>
            <a:r>
              <a:rPr lang="lv-LV" dirty="0" smtClean="0">
                <a:latin typeface="Times New Roman" pitchFamily="18" charset="0"/>
                <a:cs typeface="Times New Roman" pitchFamily="18" charset="0"/>
              </a:rPr>
              <a:t>Sinepes</a:t>
            </a:r>
          </a:p>
          <a:p>
            <a:pPr algn="just">
              <a:buFont typeface="Wingdings" pitchFamily="2" charset="2"/>
              <a:buChar char="Ø"/>
            </a:pPr>
            <a:r>
              <a:rPr lang="lv-LV" dirty="0" smtClean="0">
                <a:latin typeface="Times New Roman" pitchFamily="18" charset="0"/>
                <a:cs typeface="Times New Roman" pitchFamily="18" charset="0"/>
              </a:rPr>
              <a:t>Sezama sēklas</a:t>
            </a:r>
          </a:p>
          <a:p>
            <a:pPr algn="just">
              <a:buFont typeface="Wingdings" pitchFamily="2" charset="2"/>
              <a:buChar char="Ø"/>
            </a:pPr>
            <a:r>
              <a:rPr lang="lv-LV" dirty="0" smtClean="0">
                <a:latin typeface="Times New Roman" pitchFamily="18" charset="0"/>
                <a:cs typeface="Times New Roman" pitchFamily="18" charset="0"/>
              </a:rPr>
              <a:t>Sēra dioksīdu un sulfītus, ja to koncentrācija pārsniedz  10 mg/kg vai 10 mg/l</a:t>
            </a:r>
          </a:p>
          <a:p>
            <a:pPr algn="just">
              <a:buFont typeface="Wingdings" pitchFamily="2" charset="2"/>
              <a:buChar char="Ø"/>
            </a:pPr>
            <a:r>
              <a:rPr lang="lv-LV" dirty="0" smtClean="0">
                <a:latin typeface="Times New Roman" pitchFamily="18" charset="0"/>
                <a:cs typeface="Times New Roman" pitchFamily="18" charset="0"/>
              </a:rPr>
              <a:t>lupīnu</a:t>
            </a:r>
          </a:p>
        </p:txBody>
      </p:sp>
    </p:spTree>
    <p:extLst>
      <p:ext uri="{BB962C8B-B14F-4D97-AF65-F5344CB8AC3E}">
        <p14:creationId xmlns:p14="http://schemas.microsoft.com/office/powerpoint/2010/main" val="1962198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4122"/>
          </a:xfrm>
        </p:spPr>
        <p:txBody>
          <a:bodyPr/>
          <a:lstStyle/>
          <a:p>
            <a:pPr algn="ctr"/>
            <a:r>
              <a:rPr lang="lv-LV" sz="4000" dirty="0">
                <a:solidFill>
                  <a:srgbClr val="675E47"/>
                </a:solidFill>
                <a:latin typeface="Times New Roman" pitchFamily="18" charset="0"/>
                <a:cs typeface="Times New Roman" pitchFamily="18" charset="0"/>
              </a:rPr>
              <a:t>M</a:t>
            </a:r>
            <a:r>
              <a:rPr lang="lv-LV" sz="4000" dirty="0" smtClean="0">
                <a:solidFill>
                  <a:srgbClr val="675E47"/>
                </a:solidFill>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2776"/>
            <a:ext cx="7620000" cy="4988024"/>
          </a:xfrm>
        </p:spPr>
        <p:txBody>
          <a:bodyPr/>
          <a:lstStyle/>
          <a:p>
            <a:pPr marL="114300" indent="0">
              <a:buNone/>
            </a:pPr>
            <a:r>
              <a:rPr lang="lv-LV" b="1" dirty="0" smtClean="0">
                <a:latin typeface="Times New Roman" pitchFamily="18" charset="0"/>
                <a:cs typeface="Times New Roman" pitchFamily="18" charset="0"/>
              </a:rPr>
              <a:t>Sastāvdaļas nenorāda:</a:t>
            </a:r>
          </a:p>
          <a:p>
            <a:r>
              <a:rPr lang="lv-LV" sz="2000" dirty="0" smtClean="0">
                <a:latin typeface="Times New Roman" pitchFamily="18" charset="0"/>
                <a:cs typeface="Times New Roman" pitchFamily="18" charset="0"/>
              </a:rPr>
              <a:t>Svaigiem augļiem</a:t>
            </a:r>
          </a:p>
          <a:p>
            <a:r>
              <a:rPr lang="lv-LV" sz="2000" dirty="0" smtClean="0">
                <a:latin typeface="Times New Roman" pitchFamily="18" charset="0"/>
                <a:cs typeface="Times New Roman" pitchFamily="18" charset="0"/>
              </a:rPr>
              <a:t>Gāzētam ūdenim</a:t>
            </a:r>
          </a:p>
          <a:p>
            <a:r>
              <a:rPr lang="lv-LV" sz="2000" dirty="0" smtClean="0">
                <a:latin typeface="Times New Roman" pitchFamily="18" charset="0"/>
                <a:cs typeface="Times New Roman" pitchFamily="18" charset="0"/>
              </a:rPr>
              <a:t>Raudzētam etiķim</a:t>
            </a:r>
          </a:p>
          <a:p>
            <a:r>
              <a:rPr lang="lv-LV" sz="2000" dirty="0" smtClean="0">
                <a:latin typeface="Times New Roman" pitchFamily="18" charset="0"/>
                <a:cs typeface="Times New Roman" pitchFamily="18" charset="0"/>
              </a:rPr>
              <a:t>Sieram</a:t>
            </a:r>
          </a:p>
          <a:p>
            <a:r>
              <a:rPr lang="lv-LV" sz="2000" dirty="0" smtClean="0">
                <a:latin typeface="Times New Roman" pitchFamily="18" charset="0"/>
                <a:cs typeface="Times New Roman" pitchFamily="18" charset="0"/>
              </a:rPr>
              <a:t>Sviestam</a:t>
            </a:r>
          </a:p>
          <a:p>
            <a:r>
              <a:rPr lang="lv-LV" sz="2000" dirty="0" smtClean="0">
                <a:latin typeface="Times New Roman" pitchFamily="18" charset="0"/>
                <a:cs typeface="Times New Roman" pitchFamily="18" charset="0"/>
              </a:rPr>
              <a:t>Raudzētam pienam</a:t>
            </a:r>
          </a:p>
          <a:p>
            <a:r>
              <a:rPr lang="lv-LV" sz="2000" dirty="0" smtClean="0">
                <a:latin typeface="Times New Roman" pitchFamily="18" charset="0"/>
                <a:cs typeface="Times New Roman" pitchFamily="18" charset="0"/>
              </a:rPr>
              <a:t>Krējumam, ja nav pievienotas citas sastāvdaļas</a:t>
            </a:r>
          </a:p>
          <a:p>
            <a:r>
              <a:rPr lang="lv-LV" sz="2000" dirty="0" smtClean="0">
                <a:latin typeface="Times New Roman" pitchFamily="18" charset="0"/>
                <a:cs typeface="Times New Roman" pitchFamily="18" charset="0"/>
              </a:rPr>
              <a:t>Pārtikas precēm, kam ir tikai viena sastāvdaļa</a:t>
            </a:r>
          </a:p>
          <a:p>
            <a:r>
              <a:rPr lang="lv-LV" sz="2000" dirty="0" smtClean="0">
                <a:latin typeface="Times New Roman" pitchFamily="18" charset="0"/>
                <a:cs typeface="Times New Roman" pitchFamily="18" charset="0"/>
              </a:rPr>
              <a:t>Alkoholiskajiem dzērieniem norāda tikai tās sastāvdaļas, kas ir alergēni( piemēram sulfīti)</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458361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Marķējums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sz="2000" b="1" dirty="0" smtClean="0">
                <a:latin typeface="Times New Roman" pitchFamily="18" charset="0"/>
                <a:cs typeface="Times New Roman" pitchFamily="18" charset="0"/>
              </a:rPr>
              <a:t>Svars, ( neto masa) vai tilpums</a:t>
            </a:r>
          </a:p>
          <a:p>
            <a:pPr marL="114300" indent="0" algn="just">
              <a:buNone/>
            </a:pPr>
            <a:r>
              <a:rPr lang="lv-LV" sz="2000" dirty="0" smtClean="0">
                <a:latin typeface="Times New Roman" pitchFamily="18" charset="0"/>
                <a:cs typeface="Times New Roman" pitchFamily="18" charset="0"/>
              </a:rPr>
              <a:t>Svaru norāda masas vienībās –kilogramos vai gramos</a:t>
            </a:r>
          </a:p>
          <a:p>
            <a:pPr marL="114300" indent="0" algn="just">
              <a:buNone/>
            </a:pPr>
            <a:r>
              <a:rPr lang="lv-LV" sz="2000" dirty="0" smtClean="0">
                <a:latin typeface="Times New Roman" pitchFamily="18" charset="0"/>
                <a:cs typeface="Times New Roman" pitchFamily="18" charset="0"/>
              </a:rPr>
              <a:t>Tilpumu norāda tilpuma vienībās-litros, centilitros vai mililitros</a:t>
            </a:r>
          </a:p>
          <a:p>
            <a:pPr marL="114300" indent="0" algn="just">
              <a:buNone/>
            </a:pPr>
            <a:r>
              <a:rPr lang="lv-LV" sz="2000" dirty="0" smtClean="0">
                <a:latin typeface="Times New Roman" pitchFamily="18" charset="0"/>
                <a:cs typeface="Times New Roman" pitchFamily="18" charset="0"/>
              </a:rPr>
              <a:t>Ja prece sastāv gan no cietām, gan šķidrām vielām, tad papildus jānorāda cietās vielas daudzums</a:t>
            </a:r>
          </a:p>
          <a:p>
            <a:pPr marL="114300" indent="0" algn="just">
              <a:buNone/>
            </a:pPr>
            <a:r>
              <a:rPr lang="lv-LV" sz="2000" dirty="0" smtClean="0">
                <a:latin typeface="Times New Roman" pitchFamily="18" charset="0"/>
                <a:cs typeface="Times New Roman" pitchFamily="18" charset="0"/>
              </a:rPr>
              <a:t>Tilpumu var nenorādīt, ja preces tiek svērtas pircēja klātbūtnē, vai sver mazāk par 5 g, preces tilpums mazāks par 5 ml</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975584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a:latin typeface="Times New Roman" pitchFamily="18" charset="0"/>
                <a:cs typeface="Times New Roman" pitchFamily="18" charset="0"/>
              </a:rPr>
              <a:t>M</a:t>
            </a:r>
            <a:r>
              <a:rPr lang="lv-LV" sz="4000" dirty="0" smtClean="0">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7620000" cy="5132040"/>
          </a:xfrm>
        </p:spPr>
        <p:txBody>
          <a:bodyPr>
            <a:normAutofit/>
          </a:bodyPr>
          <a:lstStyle/>
          <a:p>
            <a:pPr algn="just"/>
            <a:r>
              <a:rPr lang="lv-LV" sz="2000" dirty="0" smtClean="0">
                <a:latin typeface="Times New Roman" pitchFamily="18" charset="0"/>
                <a:cs typeface="Times New Roman" pitchFamily="18" charset="0"/>
              </a:rPr>
              <a:t>Ja pārtikas prece ātri bojājas , norāda galīgo derīguma termiņu, sākot ar vārdiem «</a:t>
            </a:r>
            <a:r>
              <a:rPr lang="lv-LV" sz="2000" b="1" i="1" dirty="0" smtClean="0">
                <a:latin typeface="Times New Roman" pitchFamily="18" charset="0"/>
                <a:cs typeface="Times New Roman" pitchFamily="18" charset="0"/>
              </a:rPr>
              <a:t>izlietot līdz</a:t>
            </a:r>
            <a:r>
              <a:rPr lang="lv-LV" sz="2000" dirty="0" smtClean="0">
                <a:latin typeface="Times New Roman" pitchFamily="18" charset="0"/>
                <a:cs typeface="Times New Roman" pitchFamily="18" charset="0"/>
              </a:rPr>
              <a:t>....»,norādot  dienu, mēnesi  un gadu, šai preču grupai jābūt norādītam uzglabāšanas režīmam ( piemēram, temperatūrai)</a:t>
            </a:r>
          </a:p>
          <a:p>
            <a:pPr algn="just"/>
            <a:endParaRPr lang="lv-LV" sz="2000" dirty="0" smtClean="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Citām pārtikas precēm norāda minimālo derīguma termiņu, sākot ar vārdiem: «</a:t>
            </a:r>
            <a:r>
              <a:rPr lang="lv-LV" sz="2000" b="1" i="1" dirty="0" smtClean="0">
                <a:latin typeface="Times New Roman" pitchFamily="18" charset="0"/>
                <a:cs typeface="Times New Roman" pitchFamily="18" charset="0"/>
              </a:rPr>
              <a:t>ieteicams līdz...», </a:t>
            </a:r>
            <a:r>
              <a:rPr lang="lv-LV" sz="2000" dirty="0" smtClean="0">
                <a:latin typeface="Times New Roman" pitchFamily="18" charset="0"/>
                <a:cs typeface="Times New Roman" pitchFamily="18" charset="0"/>
              </a:rPr>
              <a:t>ja termiņā ietilpst dienas norāde. (</a:t>
            </a:r>
            <a:r>
              <a:rPr lang="lv-LV" sz="2000" dirty="0" smtClean="0">
                <a:latin typeface="Times New Roman" pitchFamily="18" charset="0"/>
                <a:cs typeface="Times New Roman" pitchFamily="18" charset="0"/>
              </a:rPr>
              <a:t>12.02.2024)</a:t>
            </a:r>
            <a:endParaRPr lang="lv-LV" sz="2000" dirty="0" smtClean="0">
              <a:latin typeface="Times New Roman" pitchFamily="18" charset="0"/>
              <a:cs typeface="Times New Roman" pitchFamily="18" charset="0"/>
            </a:endParaRPr>
          </a:p>
          <a:p>
            <a:pPr marL="114300" indent="0" algn="just">
              <a:buNone/>
            </a:pPr>
            <a:r>
              <a:rPr lang="lv-LV" sz="2000" i="1" dirty="0" smtClean="0">
                <a:latin typeface="Times New Roman" pitchFamily="18" charset="0"/>
                <a:cs typeface="Times New Roman" pitchFamily="18" charset="0"/>
              </a:rPr>
              <a:t>Vai</a:t>
            </a:r>
          </a:p>
          <a:p>
            <a:pPr marL="114300" indent="0" algn="just">
              <a:buNone/>
            </a:pPr>
            <a:r>
              <a:rPr lang="lv-LV" sz="2000" i="1" dirty="0" smtClean="0">
                <a:latin typeface="Times New Roman" pitchFamily="18" charset="0"/>
                <a:cs typeface="Times New Roman" pitchFamily="18" charset="0"/>
              </a:rPr>
              <a:t> </a:t>
            </a:r>
            <a:r>
              <a:rPr lang="lv-LV" sz="2000" i="1" dirty="0">
                <a:latin typeface="Times New Roman" pitchFamily="18" charset="0"/>
                <a:cs typeface="Times New Roman" pitchFamily="18" charset="0"/>
              </a:rPr>
              <a:t>«</a:t>
            </a:r>
            <a:r>
              <a:rPr lang="lv-LV" sz="2000" b="1" i="1" dirty="0">
                <a:latin typeface="Times New Roman" pitchFamily="18" charset="0"/>
                <a:cs typeface="Times New Roman" pitchFamily="18" charset="0"/>
              </a:rPr>
              <a:t>ieteicams līdz</a:t>
            </a:r>
            <a:r>
              <a:rPr lang="lv-LV" sz="2000" b="1" i="1" dirty="0" smtClean="0">
                <a:latin typeface="Times New Roman" pitchFamily="18" charset="0"/>
                <a:cs typeface="Times New Roman" pitchFamily="18" charset="0"/>
              </a:rPr>
              <a:t>...beigām», </a:t>
            </a:r>
            <a:r>
              <a:rPr lang="lv-LV" sz="2000" i="1" dirty="0" smtClean="0">
                <a:latin typeface="Times New Roman" pitchFamily="18" charset="0"/>
                <a:cs typeface="Times New Roman" pitchFamily="18" charset="0"/>
              </a:rPr>
              <a:t>ja derīguma termiņš ir:</a:t>
            </a:r>
          </a:p>
          <a:p>
            <a:pPr algn="just">
              <a:buFont typeface="Wingdings" pitchFamily="2" charset="2"/>
              <a:buChar char="Ø"/>
            </a:pPr>
            <a:r>
              <a:rPr lang="lv-LV" sz="2000" i="1" dirty="0" smtClean="0">
                <a:latin typeface="Times New Roman" pitchFamily="18" charset="0"/>
                <a:cs typeface="Times New Roman" pitchFamily="18" charset="0"/>
              </a:rPr>
              <a:t>Līdz 3 mēnešiem( norāda dienu un mēnesi)-28.02</a:t>
            </a:r>
          </a:p>
          <a:p>
            <a:pPr algn="just">
              <a:buFont typeface="Wingdings" pitchFamily="2" charset="2"/>
              <a:buChar char="Ø"/>
            </a:pPr>
            <a:r>
              <a:rPr lang="lv-LV" sz="2000" i="1" dirty="0" smtClean="0">
                <a:latin typeface="Times New Roman" pitchFamily="18" charset="0"/>
                <a:cs typeface="Times New Roman" pitchFamily="18" charset="0"/>
              </a:rPr>
              <a:t>No 3-18 mēnešiem( norāda mēnesi un gadu)-</a:t>
            </a:r>
            <a:r>
              <a:rPr lang="lv-LV" sz="2000" i="1" dirty="0" smtClean="0">
                <a:latin typeface="Times New Roman" pitchFamily="18" charset="0"/>
                <a:cs typeface="Times New Roman" pitchFamily="18" charset="0"/>
              </a:rPr>
              <a:t>02.2024</a:t>
            </a:r>
            <a:endParaRPr lang="lv-LV" sz="2000" i="1" dirty="0" smtClean="0">
              <a:latin typeface="Times New Roman" pitchFamily="18" charset="0"/>
              <a:cs typeface="Times New Roman" pitchFamily="18" charset="0"/>
            </a:endParaRPr>
          </a:p>
          <a:p>
            <a:pPr algn="just">
              <a:buFont typeface="Wingdings" pitchFamily="2" charset="2"/>
              <a:buChar char="Ø"/>
            </a:pPr>
            <a:r>
              <a:rPr lang="lv-LV" sz="2000" i="1" dirty="0" smtClean="0">
                <a:latin typeface="Times New Roman" pitchFamily="18" charset="0"/>
                <a:cs typeface="Times New Roman" pitchFamily="18" charset="0"/>
              </a:rPr>
              <a:t>Ilgāks par 18 menešiem( norāda gadu)-</a:t>
            </a:r>
            <a:r>
              <a:rPr lang="lv-LV" sz="2000" i="1" dirty="0" smtClean="0">
                <a:latin typeface="Times New Roman" pitchFamily="18" charset="0"/>
                <a:cs typeface="Times New Roman" pitchFamily="18" charset="0"/>
              </a:rPr>
              <a:t>2024</a:t>
            </a:r>
            <a:endParaRPr lang="lv-LV"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906593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pPr algn="ctr"/>
            <a:r>
              <a:rPr lang="lv-LV" sz="4000" dirty="0">
                <a:latin typeface="Times New Roman" pitchFamily="18" charset="0"/>
                <a:cs typeface="Times New Roman" pitchFamily="18" charset="0"/>
              </a:rPr>
              <a:t>M</a:t>
            </a:r>
            <a:r>
              <a:rPr lang="lv-LV" sz="4000" dirty="0" smtClean="0">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7620000" cy="5276056"/>
          </a:xfrm>
        </p:spPr>
        <p:txBody>
          <a:bodyPr>
            <a:noAutofit/>
          </a:bodyPr>
          <a:lstStyle/>
          <a:p>
            <a:pPr marL="114300" indent="0">
              <a:buNone/>
            </a:pPr>
            <a:r>
              <a:rPr lang="lv-LV" sz="1800" dirty="0">
                <a:latin typeface="Times New Roman" pitchFamily="18" charset="0"/>
                <a:cs typeface="Times New Roman" pitchFamily="18" charset="0"/>
              </a:rPr>
              <a:t>minimālais derīguma termiņš </a:t>
            </a:r>
            <a:r>
              <a:rPr lang="lv-LV" sz="1800" b="1" dirty="0">
                <a:latin typeface="Times New Roman" pitchFamily="18" charset="0"/>
                <a:cs typeface="Times New Roman" pitchFamily="18" charset="0"/>
              </a:rPr>
              <a:t>nav</a:t>
            </a:r>
            <a:r>
              <a:rPr lang="lv-LV" sz="1800" dirty="0">
                <a:latin typeface="Times New Roman" pitchFamily="18" charset="0"/>
                <a:cs typeface="Times New Roman" pitchFamily="18" charset="0"/>
              </a:rPr>
              <a:t> jānorāda</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svaigiem augļiem un dārzeņiem, arī kartupeļiem, kas nav mizoti, griezti vai līdzīgi apstrādāti; šī atkāpe neattiecas uz diedzētām sēklām un līdzīgiem produktiem, piemēram, uz pākšaugu dzinumiem</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vīniem, liķiera vīniem, dzirkstošiem vīniem, aromatizētiem vīniem un līdzīgiem produktiem, ko iegūst no augļiem, izņemot vīnogas, un dzērieniem, kuru KN kods ir 2206 00 un kuri iegūti no vīnogām vai vīnogu misas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dzērieniem, kuru spirta tilpumkoncentrācija ir vienāda ar vai lielāka nekā 10 </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maizes vai konditorejas izstrādājumiem, ko, ņemot vērā to īpatnības, parasti patērē 24 stundu laikā pēc izgatavošanas</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etiķim</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vārāmajam sālim</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cukuram cietā veidā</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saldumiem, kas sastāv gandrīz vienīgi no aromatizēta un/vai iekrāsota cukura</a:t>
            </a:r>
            <a:r>
              <a:rPr lang="lv-LV" sz="1800" dirty="0" smtClean="0">
                <a:latin typeface="Times New Roman" pitchFamily="18" charset="0"/>
                <a:cs typeface="Times New Roman" pitchFamily="18" charset="0"/>
              </a:rPr>
              <a:t>,</a:t>
            </a:r>
            <a:endParaRPr lang="lv-LV" sz="1800" dirty="0">
              <a:latin typeface="Times New Roman" pitchFamily="18" charset="0"/>
              <a:cs typeface="Times New Roman" pitchFamily="18" charset="0"/>
            </a:endParaRPr>
          </a:p>
          <a:p>
            <a:r>
              <a:rPr lang="lv-LV" sz="1800" dirty="0">
                <a:latin typeface="Times New Roman" pitchFamily="18" charset="0"/>
                <a:cs typeface="Times New Roman" pitchFamily="18" charset="0"/>
              </a:rPr>
              <a:t>košļājamai gumijai un līdzīgiem košļājamiem produktiem.</a:t>
            </a:r>
          </a:p>
        </p:txBody>
      </p:sp>
    </p:spTree>
    <p:extLst>
      <p:ext uri="{BB962C8B-B14F-4D97-AF65-F5344CB8AC3E}">
        <p14:creationId xmlns:p14="http://schemas.microsoft.com/office/powerpoint/2010/main" val="1689360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200" b="1" dirty="0">
                <a:latin typeface="Times New Roman" pitchFamily="18" charset="0"/>
                <a:cs typeface="Times New Roman" pitchFamily="18" charset="0"/>
              </a:rPr>
              <a:t>informācijai</a:t>
            </a:r>
          </a:p>
        </p:txBody>
      </p:sp>
      <p:sp>
        <p:nvSpPr>
          <p:cNvPr id="3" name="Content Placeholder 2"/>
          <p:cNvSpPr>
            <a:spLocks noGrp="1"/>
          </p:cNvSpPr>
          <p:nvPr>
            <p:ph idx="1"/>
          </p:nvPr>
        </p:nvSpPr>
        <p:spPr>
          <a:xfrm>
            <a:off x="539552" y="1340768"/>
            <a:ext cx="7620000" cy="4800600"/>
          </a:xfrm>
        </p:spPr>
        <p:txBody>
          <a:bodyPr>
            <a:normAutofit fontScale="92500" lnSpcReduction="10000"/>
          </a:bodyPr>
          <a:lstStyle/>
          <a:p>
            <a:pPr marL="0" indent="0">
              <a:buNone/>
            </a:pPr>
            <a:r>
              <a:rPr lang="lv-LV" dirty="0"/>
              <a:t>                   </a:t>
            </a:r>
            <a:r>
              <a:rPr lang="lv-LV" sz="3500" b="1" dirty="0" err="1">
                <a:latin typeface="Times New Roman" pitchFamily="18" charset="0"/>
                <a:cs typeface="Times New Roman" pitchFamily="18" charset="0"/>
                <a:hlinkClick r:id="rId2"/>
              </a:rPr>
              <a:t>www.pvd.gov.lv</a:t>
            </a:r>
            <a:endParaRPr lang="lv-LV" sz="3500" b="1" dirty="0">
              <a:latin typeface="Times New Roman" pitchFamily="18" charset="0"/>
              <a:cs typeface="Times New Roman" pitchFamily="18" charset="0"/>
            </a:endParaRPr>
          </a:p>
          <a:p>
            <a:pPr marL="0" indent="0">
              <a:buNone/>
            </a:pPr>
            <a:r>
              <a:rPr lang="lv-LV" sz="3500" b="1" dirty="0">
                <a:latin typeface="Times New Roman" pitchFamily="18" charset="0"/>
                <a:cs typeface="Times New Roman" pitchFamily="18" charset="0"/>
              </a:rPr>
              <a:t>                                      ↓</a:t>
            </a:r>
          </a:p>
          <a:p>
            <a:pPr marL="0" indent="0">
              <a:buNone/>
            </a:pPr>
            <a:r>
              <a:rPr lang="lv-LV" sz="3500" b="1" dirty="0">
                <a:latin typeface="Times New Roman" pitchFamily="18" charset="0"/>
                <a:cs typeface="Times New Roman" pitchFamily="18" charset="0"/>
              </a:rPr>
              <a:t>   Pārtikas produktu ražošana mājas apstākļos</a:t>
            </a:r>
          </a:p>
          <a:p>
            <a:pPr marL="0" indent="0">
              <a:buNone/>
            </a:pPr>
            <a:r>
              <a:rPr lang="lv-LV" sz="3500" b="1" dirty="0">
                <a:latin typeface="Times New Roman" pitchFamily="18" charset="0"/>
                <a:cs typeface="Times New Roman" pitchFamily="18" charset="0"/>
              </a:rPr>
              <a:t>                                     ↓</a:t>
            </a:r>
          </a:p>
          <a:p>
            <a:pPr marL="0" indent="0" algn="ctr">
              <a:buNone/>
            </a:pPr>
            <a:r>
              <a:rPr lang="lv-LV" sz="3500" b="1" dirty="0">
                <a:latin typeface="Times New Roman" pitchFamily="18" charset="0"/>
                <a:cs typeface="Times New Roman" pitchFamily="18" charset="0"/>
              </a:rPr>
              <a:t>PVD ieteikumi tiem, kuri vēlas uzsākt </a:t>
            </a:r>
            <a:r>
              <a:rPr lang="lv-LV" sz="3500" b="1" dirty="0" smtClean="0">
                <a:latin typeface="Times New Roman" pitchFamily="18" charset="0"/>
                <a:cs typeface="Times New Roman" pitchFamily="18" charset="0"/>
              </a:rPr>
              <a:t>mājražošanu</a:t>
            </a:r>
          </a:p>
          <a:p>
            <a:pPr marL="0" indent="0" algn="ctr">
              <a:buNone/>
            </a:pPr>
            <a:r>
              <a:rPr lang="lv-LV" sz="3500" b="1" dirty="0">
                <a:latin typeface="Times New Roman" pitchFamily="18" charset="0"/>
                <a:cs typeface="Times New Roman" pitchFamily="18" charset="0"/>
              </a:rPr>
              <a:t>LLKC sagatavotais izdevums "CEĻVEDIS MĀJRAŽOŠANĀ"</a:t>
            </a:r>
          </a:p>
        </p:txBody>
      </p:sp>
    </p:spTree>
    <p:extLst>
      <p:ext uri="{BB962C8B-B14F-4D97-AF65-F5344CB8AC3E}">
        <p14:creationId xmlns:p14="http://schemas.microsoft.com/office/powerpoint/2010/main" val="1008036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4122"/>
          </a:xfrm>
        </p:spPr>
        <p:txBody>
          <a:bodyPr/>
          <a:lstStyle/>
          <a:p>
            <a:pPr algn="ctr"/>
            <a:r>
              <a:rPr lang="lv-LV" sz="4000" dirty="0">
                <a:latin typeface="Times New Roman" pitchFamily="18" charset="0"/>
                <a:cs typeface="Times New Roman" pitchFamily="18" charset="0"/>
              </a:rPr>
              <a:t>M</a:t>
            </a:r>
            <a:r>
              <a:rPr lang="lv-LV" sz="4000" dirty="0" smtClean="0">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7620000" cy="5132040"/>
          </a:xfrm>
        </p:spPr>
        <p:txBody>
          <a:bodyPr>
            <a:normAutofit/>
          </a:bodyPr>
          <a:lstStyle/>
          <a:p>
            <a:pPr algn="just"/>
            <a:r>
              <a:rPr lang="lv-LV" sz="2000" b="1" dirty="0" smtClean="0">
                <a:latin typeface="Times New Roman" pitchFamily="18" charset="0"/>
                <a:cs typeface="Times New Roman" pitchFamily="18" charset="0"/>
              </a:rPr>
              <a:t>Ražotāja, iepakotāja vai pārdevēja nosaukums </a:t>
            </a:r>
          </a:p>
          <a:p>
            <a:pPr marL="114300" indent="0" algn="just">
              <a:buNone/>
            </a:pPr>
            <a:endParaRPr lang="lv-LV" sz="2000" b="1" dirty="0" smtClean="0">
              <a:latin typeface="Times New Roman" pitchFamily="18" charset="0"/>
              <a:cs typeface="Times New Roman" pitchFamily="18" charset="0"/>
            </a:endParaRPr>
          </a:p>
          <a:p>
            <a:pPr algn="just"/>
            <a:r>
              <a:rPr lang="lv-LV" sz="2000" b="1" dirty="0">
                <a:latin typeface="Times New Roman" pitchFamily="18" charset="0"/>
                <a:cs typeface="Times New Roman" pitchFamily="18" charset="0"/>
              </a:rPr>
              <a:t> </a:t>
            </a:r>
            <a:r>
              <a:rPr lang="lv-LV" sz="2000" b="1" dirty="0" smtClean="0">
                <a:latin typeface="Times New Roman" pitchFamily="18" charset="0"/>
                <a:cs typeface="Times New Roman" pitchFamily="18" charset="0"/>
              </a:rPr>
              <a:t>Informācijai </a:t>
            </a:r>
            <a:r>
              <a:rPr lang="lv-LV" sz="2000" dirty="0" smtClean="0">
                <a:latin typeface="Times New Roman" pitchFamily="18" charset="0"/>
                <a:cs typeface="Times New Roman" pitchFamily="18" charset="0"/>
              </a:rPr>
              <a:t>par pārtikas produkta ražotāju, iepakotāju vai izplatītāju jābūt tādai , lai pircējs nepieciešamības gadījumā varētu ar to sazināties.Tāpēc marķējumā jābūt norādītam uzņēmuma nosaukumam un  adresei.</a:t>
            </a:r>
          </a:p>
          <a:p>
            <a:pPr algn="just"/>
            <a:r>
              <a:rPr lang="lv-LV" sz="2000" dirty="0" smtClean="0">
                <a:latin typeface="Times New Roman" pitchFamily="18" charset="0"/>
                <a:cs typeface="Times New Roman" pitchFamily="18" charset="0"/>
              </a:rPr>
              <a:t>Adreses vietā nedrīkst norādīt pasta kastes numuru vai uzņēmuma mājas lapu internetā</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13646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a:solidFill>
                  <a:srgbClr val="675E47"/>
                </a:solidFill>
                <a:latin typeface="Times New Roman" pitchFamily="18" charset="0"/>
                <a:cs typeface="Times New Roman" pitchFamily="18" charset="0"/>
              </a:rPr>
              <a:t>M</a:t>
            </a:r>
            <a:r>
              <a:rPr lang="lv-LV" sz="4000" dirty="0" smtClean="0">
                <a:solidFill>
                  <a:srgbClr val="675E47"/>
                </a:solidFill>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7620000" cy="5276056"/>
          </a:xfrm>
        </p:spPr>
        <p:txBody>
          <a:bodyPr>
            <a:normAutofit/>
          </a:bodyPr>
          <a:lstStyle/>
          <a:p>
            <a:pPr algn="just"/>
            <a:r>
              <a:rPr lang="lv-LV" sz="1800" b="1" dirty="0" smtClean="0">
                <a:latin typeface="Times New Roman" pitchFamily="18" charset="0"/>
                <a:cs typeface="Times New Roman" pitchFamily="18" charset="0"/>
              </a:rPr>
              <a:t>Produkta enerģētiskā un uztura vērtība</a:t>
            </a:r>
          </a:p>
          <a:p>
            <a:pPr marL="114300" indent="0" algn="just">
              <a:buNone/>
            </a:pPr>
            <a:r>
              <a:rPr lang="lv-LV" sz="1800" b="1" dirty="0">
                <a:latin typeface="Times New Roman" pitchFamily="18" charset="0"/>
                <a:cs typeface="Times New Roman" pitchFamily="18" charset="0"/>
              </a:rPr>
              <a:t> </a:t>
            </a:r>
            <a:r>
              <a:rPr lang="lv-LV" sz="1800" dirty="0" smtClean="0">
                <a:latin typeface="Times New Roman" pitchFamily="18" charset="0"/>
                <a:cs typeface="Times New Roman" pitchFamily="18" charset="0"/>
              </a:rPr>
              <a:t>Produkta enerģētisko un uztura vērtību norāda 100 g vai 100 ml produkta</a:t>
            </a:r>
          </a:p>
          <a:p>
            <a:pPr marL="114300" indent="0" algn="just">
              <a:buNone/>
            </a:pPr>
            <a:r>
              <a:rPr lang="lv-LV" sz="1800" dirty="0" smtClean="0">
                <a:latin typeface="Times New Roman" pitchFamily="18" charset="0"/>
                <a:cs typeface="Times New Roman" pitchFamily="18" charset="0"/>
              </a:rPr>
              <a:t>Enerģētisko vērtību norāda kilodžoulos (kJ) un kilokalorijās </a:t>
            </a:r>
          </a:p>
          <a:p>
            <a:pPr marL="114300" indent="0" algn="just">
              <a:buNone/>
            </a:pPr>
            <a:r>
              <a:rPr lang="lv-LV" sz="1800" dirty="0" smtClean="0">
                <a:latin typeface="Times New Roman" pitchFamily="18" charset="0"/>
                <a:cs typeface="Times New Roman" pitchFamily="18" charset="0"/>
              </a:rPr>
              <a:t>( kcal)</a:t>
            </a:r>
          </a:p>
          <a:p>
            <a:pPr marL="114300" indent="0" algn="just">
              <a:buNone/>
            </a:pPr>
            <a:endParaRPr lang="lv-LV" sz="1800" dirty="0" smtClean="0">
              <a:latin typeface="Times New Roman" pitchFamily="18" charset="0"/>
              <a:cs typeface="Times New Roman" pitchFamily="18" charset="0"/>
            </a:endParaRPr>
          </a:p>
          <a:p>
            <a:pPr algn="just"/>
            <a:r>
              <a:rPr lang="lv-LV" sz="1800" b="1" dirty="0" smtClean="0">
                <a:latin typeface="Times New Roman" pitchFamily="18" charset="0"/>
                <a:cs typeface="Times New Roman" pitchFamily="18" charset="0"/>
              </a:rPr>
              <a:t>Pārtikas produkta uztura vērtības marķējumā norāda:</a:t>
            </a:r>
          </a:p>
          <a:p>
            <a:pPr marL="114300" indent="0" algn="just">
              <a:buNone/>
            </a:pPr>
            <a:r>
              <a:rPr lang="lv-LV" sz="1800" dirty="0" smtClean="0">
                <a:latin typeface="Times New Roman" pitchFamily="18" charset="0"/>
                <a:cs typeface="Times New Roman" pitchFamily="18" charset="0"/>
              </a:rPr>
              <a:t>Olbaltumvielu, ogļhidrātu ( tsk.cukura), tauku ( tsk.piesātināto taukskābju), sāls  daudzumu.</a:t>
            </a:r>
          </a:p>
          <a:p>
            <a:pPr marL="114300" indent="0" algn="just">
              <a:buNone/>
            </a:pPr>
            <a:endParaRPr lang="lv-LV" sz="1800" dirty="0" smtClean="0">
              <a:latin typeface="Times New Roman" pitchFamily="18" charset="0"/>
              <a:cs typeface="Times New Roman" pitchFamily="18" charset="0"/>
            </a:endParaRPr>
          </a:p>
          <a:p>
            <a:pPr marL="114300" indent="0" algn="just">
              <a:buNone/>
            </a:pPr>
            <a:r>
              <a:rPr lang="lv-LV" sz="1800" b="1" dirty="0">
                <a:solidFill>
                  <a:srgbClr val="FF0000"/>
                </a:solidFill>
                <a:latin typeface="Times New Roman" pitchFamily="18" charset="0"/>
                <a:cs typeface="Times New Roman" pitchFamily="18" charset="0"/>
              </a:rPr>
              <a:t>PĀRTIKAS PRODUKTI, UZ KURIEM NEATTIECAS PRASĪBA PAR OBLIGĀTO PAZIŅOJUMU PAR </a:t>
            </a:r>
            <a:r>
              <a:rPr lang="lv-LV" sz="1800" b="1" dirty="0" smtClean="0">
                <a:solidFill>
                  <a:srgbClr val="FF0000"/>
                </a:solidFill>
                <a:latin typeface="Times New Roman" pitchFamily="18" charset="0"/>
                <a:cs typeface="Times New Roman" pitchFamily="18" charset="0"/>
              </a:rPr>
              <a:t>UZTURVĒRTĪBU: </a:t>
            </a:r>
          </a:p>
          <a:p>
            <a:pPr marL="114300" indent="0" algn="just">
              <a:buNone/>
            </a:pPr>
            <a:r>
              <a:rPr lang="lv-LV" sz="1800" dirty="0">
                <a:latin typeface="Times New Roman" pitchFamily="18" charset="0"/>
                <a:cs typeface="Times New Roman" pitchFamily="18" charset="0"/>
              </a:rPr>
              <a:t>Pārtikas produkti, </a:t>
            </a:r>
            <a:r>
              <a:rPr lang="lv-LV" sz="1800" dirty="0" smtClean="0">
                <a:latin typeface="Times New Roman" pitchFamily="18" charset="0"/>
                <a:cs typeface="Times New Roman" pitchFamily="18" charset="0"/>
              </a:rPr>
              <a:t>tostarp  </a:t>
            </a:r>
            <a:r>
              <a:rPr lang="lv-LV" sz="1800" dirty="0">
                <a:latin typeface="Times New Roman" pitchFamily="18" charset="0"/>
                <a:cs typeface="Times New Roman" pitchFamily="18" charset="0"/>
              </a:rPr>
              <a:t>amatnieciski ražoti pārtikas produkti, kuru ražotāji mazos daudzumos tieši piegādā galapatērētājiem vai vietējiem mazumtirdzniecības uzņēmumiem, kas to tieši piegādā galapatērētājiem.</a:t>
            </a:r>
          </a:p>
        </p:txBody>
      </p:sp>
    </p:spTree>
    <p:extLst>
      <p:ext uri="{BB962C8B-B14F-4D97-AF65-F5344CB8AC3E}">
        <p14:creationId xmlns:p14="http://schemas.microsoft.com/office/powerpoint/2010/main" val="96920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78098"/>
          </a:xfrm>
        </p:spPr>
        <p:txBody>
          <a:bodyPr/>
          <a:lstStyle/>
          <a:p>
            <a:pPr algn="ctr"/>
            <a:r>
              <a:rPr lang="lv-LV" sz="4000" dirty="0">
                <a:solidFill>
                  <a:srgbClr val="675E47"/>
                </a:solidFill>
                <a:latin typeface="Times New Roman" pitchFamily="18" charset="0"/>
                <a:cs typeface="Times New Roman" pitchFamily="18" charset="0"/>
              </a:rPr>
              <a:t>M</a:t>
            </a:r>
            <a:r>
              <a:rPr lang="lv-LV" sz="4000" dirty="0" smtClean="0">
                <a:solidFill>
                  <a:srgbClr val="675E47"/>
                </a:solidFill>
                <a:latin typeface="Times New Roman" pitchFamily="18" charset="0"/>
                <a:cs typeface="Times New Roman" pitchFamily="18" charset="0"/>
              </a:rPr>
              <a:t>arķējums</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908720"/>
            <a:ext cx="7620000" cy="5420072"/>
          </a:xfrm>
        </p:spPr>
        <p:txBody>
          <a:bodyPr>
            <a:normAutofit fontScale="32500" lnSpcReduction="20000"/>
          </a:bodyPr>
          <a:lstStyle/>
          <a:p>
            <a:pPr algn="just"/>
            <a:endParaRPr lang="lv-LV" dirty="0" smtClean="0">
              <a:solidFill>
                <a:srgbClr val="414142"/>
              </a:solidFill>
              <a:latin typeface="Arial"/>
            </a:endParaRPr>
          </a:p>
          <a:p>
            <a:pPr algn="just"/>
            <a:r>
              <a:rPr lang="lv-LV" sz="4900" b="1" dirty="0" smtClean="0">
                <a:solidFill>
                  <a:srgbClr val="414142"/>
                </a:solidFill>
                <a:latin typeface="Times New Roman" pitchFamily="18" charset="0"/>
                <a:cs typeface="Times New Roman" pitchFamily="18" charset="0"/>
              </a:rPr>
              <a:t>Pārtikas preces partijas norāde</a:t>
            </a:r>
          </a:p>
          <a:p>
            <a:pPr marL="114300" indent="0" algn="just">
              <a:buNone/>
            </a:pPr>
            <a:r>
              <a:rPr lang="lv-LV" sz="4300" b="1" dirty="0" smtClean="0">
                <a:solidFill>
                  <a:srgbClr val="414142"/>
                </a:solidFill>
                <a:latin typeface="Times New Roman" pitchFamily="18" charset="0"/>
                <a:cs typeface="Times New Roman" pitchFamily="18" charset="0"/>
              </a:rPr>
              <a:t>Ministru </a:t>
            </a:r>
            <a:r>
              <a:rPr lang="lv-LV" sz="4300" b="1" dirty="0">
                <a:solidFill>
                  <a:srgbClr val="414142"/>
                </a:solidFill>
                <a:latin typeface="Times New Roman" pitchFamily="18" charset="0"/>
                <a:cs typeface="Times New Roman" pitchFamily="18" charset="0"/>
              </a:rPr>
              <a:t>kabineta noteikumi </a:t>
            </a:r>
            <a:r>
              <a:rPr lang="lv-LV" sz="4300" b="1" dirty="0" smtClean="0">
                <a:solidFill>
                  <a:srgbClr val="414142"/>
                </a:solidFill>
                <a:latin typeface="Times New Roman" pitchFamily="18" charset="0"/>
                <a:cs typeface="Times New Roman" pitchFamily="18" charset="0"/>
              </a:rPr>
              <a:t>Nr.115</a:t>
            </a:r>
            <a:r>
              <a:rPr lang="lv-LV" sz="4300" dirty="0" smtClean="0">
                <a:solidFill>
                  <a:srgbClr val="414142"/>
                </a:solidFill>
                <a:latin typeface="Times New Roman" pitchFamily="18" charset="0"/>
                <a:cs typeface="Times New Roman" pitchFamily="18" charset="0"/>
              </a:rPr>
              <a:t> «</a:t>
            </a:r>
            <a:r>
              <a:rPr lang="lv-LV" sz="4300" b="1" dirty="0" smtClean="0">
                <a:solidFill>
                  <a:srgbClr val="414142"/>
                </a:solidFill>
                <a:latin typeface="Times New Roman" pitchFamily="18" charset="0"/>
                <a:cs typeface="Times New Roman" pitchFamily="18" charset="0"/>
              </a:rPr>
              <a:t>Prasības </a:t>
            </a:r>
            <a:r>
              <a:rPr lang="lv-LV" sz="4300" b="1" dirty="0">
                <a:solidFill>
                  <a:srgbClr val="414142"/>
                </a:solidFill>
                <a:latin typeface="Times New Roman" pitchFamily="18" charset="0"/>
                <a:cs typeface="Times New Roman" pitchFamily="18" charset="0"/>
              </a:rPr>
              <a:t>fasētas pārtikas </a:t>
            </a:r>
            <a:r>
              <a:rPr lang="lv-LV" sz="4300" b="1" dirty="0" smtClean="0">
                <a:solidFill>
                  <a:srgbClr val="414142"/>
                </a:solidFill>
                <a:latin typeface="Times New Roman" pitchFamily="18" charset="0"/>
                <a:cs typeface="Times New Roman" pitchFamily="18" charset="0"/>
              </a:rPr>
              <a:t>marķējumam»</a:t>
            </a:r>
          </a:p>
          <a:p>
            <a:pPr algn="just"/>
            <a:endParaRPr lang="lv-LV" sz="3500" b="1" dirty="0" smtClean="0">
              <a:solidFill>
                <a:srgbClr val="414142"/>
              </a:solidFill>
              <a:latin typeface="Times New Roman" pitchFamily="18" charset="0"/>
              <a:cs typeface="Times New Roman" pitchFamily="18" charset="0"/>
            </a:endParaRPr>
          </a:p>
          <a:p>
            <a:pPr marL="114300" indent="0" algn="just">
              <a:buNone/>
            </a:pPr>
            <a:r>
              <a:rPr lang="lv-LV" sz="4900" dirty="0" smtClean="0">
                <a:solidFill>
                  <a:srgbClr val="414142"/>
                </a:solidFill>
                <a:latin typeface="Times New Roman" pitchFamily="18" charset="0"/>
                <a:cs typeface="Times New Roman" pitchFamily="18" charset="0"/>
              </a:rPr>
              <a:t>Pārtikas </a:t>
            </a:r>
            <a:r>
              <a:rPr lang="lv-LV" sz="4900" dirty="0">
                <a:solidFill>
                  <a:srgbClr val="414142"/>
                </a:solidFill>
                <a:latin typeface="Times New Roman" pitchFamily="18" charset="0"/>
                <a:cs typeface="Times New Roman" pitchFamily="18" charset="0"/>
              </a:rPr>
              <a:t>marķējumā iekļauj norādi, pēc kuras identificē pārtikas produktu partiju, kas ir gandrīz vienādos </a:t>
            </a:r>
            <a:r>
              <a:rPr lang="lv-LV" sz="4900" dirty="0" smtClean="0">
                <a:solidFill>
                  <a:srgbClr val="414142"/>
                </a:solidFill>
                <a:latin typeface="Times New Roman" pitchFamily="18" charset="0"/>
                <a:cs typeface="Times New Roman" pitchFamily="18" charset="0"/>
              </a:rPr>
              <a:t>apstākļos ražota, apstrādāta vai iepakota preču vienību grupa, kas tiek identificēta ar īpašu numuru vai arī ar preces ražošanas datumu.</a:t>
            </a:r>
          </a:p>
          <a:p>
            <a:pPr marL="114300" indent="0" algn="just">
              <a:buNone/>
            </a:pPr>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Partiju nosaka pārtikas ražotājs, izgatavotājs, iepakotājs vai importētājs</a:t>
            </a:r>
            <a:r>
              <a:rPr lang="lv-LV" sz="4900" dirty="0" smtClean="0">
                <a:solidFill>
                  <a:srgbClr val="414142"/>
                </a:solidFill>
                <a:latin typeface="Times New Roman" pitchFamily="18" charset="0"/>
                <a:cs typeface="Times New Roman" pitchFamily="18" charset="0"/>
              </a:rPr>
              <a:t>.</a:t>
            </a:r>
          </a:p>
          <a:p>
            <a:pPr marL="114300" indent="0" algn="just">
              <a:buNone/>
            </a:pPr>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Partijas norādes sākumā ir burts "L", izņemot gadījumus, ja šī norāde ir skaidri atšķirama no citām norādēm marķējumā</a:t>
            </a:r>
            <a:r>
              <a:rPr lang="lv-LV" sz="4900" dirty="0" smtClean="0">
                <a:solidFill>
                  <a:srgbClr val="414142"/>
                </a:solidFill>
                <a:latin typeface="Times New Roman" pitchFamily="18" charset="0"/>
                <a:cs typeface="Times New Roman" pitchFamily="18" charset="0"/>
              </a:rPr>
              <a:t>.</a:t>
            </a:r>
          </a:p>
          <a:p>
            <a:pPr marL="114300" indent="0" algn="just">
              <a:buNone/>
            </a:pPr>
            <a:r>
              <a:rPr lang="lv-LV" sz="4900" dirty="0" smtClean="0">
                <a:solidFill>
                  <a:srgbClr val="414142"/>
                </a:solidFill>
                <a:latin typeface="Times New Roman" pitchFamily="18" charset="0"/>
                <a:cs typeface="Times New Roman" pitchFamily="18" charset="0"/>
              </a:rPr>
              <a:t>Partiju </a:t>
            </a:r>
            <a:r>
              <a:rPr lang="lv-LV" sz="4900" dirty="0">
                <a:solidFill>
                  <a:srgbClr val="414142"/>
                </a:solidFill>
                <a:latin typeface="Times New Roman" pitchFamily="18" charset="0"/>
                <a:cs typeface="Times New Roman" pitchFamily="18" charset="0"/>
              </a:rPr>
              <a:t>norāda uz primārā iepakojuma vai pārtikas produktam pievienotās etiķetes.</a:t>
            </a:r>
          </a:p>
          <a:p>
            <a:pPr marL="114300" indent="0" algn="just">
              <a:buNone/>
            </a:pPr>
            <a:r>
              <a:rPr lang="lv-LV" sz="4900" dirty="0" smtClean="0">
                <a:solidFill>
                  <a:srgbClr val="414142"/>
                </a:solidFill>
                <a:latin typeface="Times New Roman" pitchFamily="18" charset="0"/>
                <a:cs typeface="Times New Roman" pitchFamily="18" charset="0"/>
              </a:rPr>
              <a:t>Partijas </a:t>
            </a:r>
            <a:r>
              <a:rPr lang="lv-LV" sz="4900" dirty="0">
                <a:solidFill>
                  <a:srgbClr val="414142"/>
                </a:solidFill>
                <a:latin typeface="Times New Roman" pitchFamily="18" charset="0"/>
                <a:cs typeface="Times New Roman" pitchFamily="18" charset="0"/>
              </a:rPr>
              <a:t>norāde ir viegli saskatāma, skaidri salasāma un neizdzēšama</a:t>
            </a:r>
            <a:r>
              <a:rPr lang="lv-LV" sz="4900" dirty="0" smtClean="0">
                <a:solidFill>
                  <a:srgbClr val="414142"/>
                </a:solidFill>
                <a:latin typeface="Times New Roman" pitchFamily="18" charset="0"/>
                <a:cs typeface="Times New Roman" pitchFamily="18" charset="0"/>
              </a:rPr>
              <a:t>.</a:t>
            </a:r>
          </a:p>
          <a:p>
            <a:pPr algn="just"/>
            <a:endParaRPr lang="lv-LV" sz="4900" dirty="0">
              <a:solidFill>
                <a:srgbClr val="414142"/>
              </a:solidFill>
              <a:latin typeface="Times New Roman" pitchFamily="18" charset="0"/>
              <a:cs typeface="Times New Roman" pitchFamily="18" charset="0"/>
            </a:endParaRPr>
          </a:p>
          <a:p>
            <a:pPr marL="114300" indent="0" algn="just">
              <a:buNone/>
            </a:pPr>
            <a:r>
              <a:rPr lang="lv-LV" sz="4900" dirty="0" smtClean="0">
                <a:solidFill>
                  <a:srgbClr val="414142"/>
                </a:solidFill>
                <a:latin typeface="Times New Roman" pitchFamily="18" charset="0"/>
                <a:cs typeface="Times New Roman" pitchFamily="18" charset="0"/>
              </a:rPr>
              <a:t> </a:t>
            </a:r>
            <a:r>
              <a:rPr lang="lv-LV" sz="4900" dirty="0">
                <a:solidFill>
                  <a:srgbClr val="FF0000"/>
                </a:solidFill>
                <a:latin typeface="Times New Roman" pitchFamily="18" charset="0"/>
                <a:cs typeface="Times New Roman" pitchFamily="18" charset="0"/>
              </a:rPr>
              <a:t>Partiju </a:t>
            </a:r>
            <a:r>
              <a:rPr lang="lv-LV" sz="4900" b="1" dirty="0">
                <a:solidFill>
                  <a:srgbClr val="FF0000"/>
                </a:solidFill>
                <a:latin typeface="Times New Roman" pitchFamily="18" charset="0"/>
                <a:cs typeface="Times New Roman" pitchFamily="18" charset="0"/>
              </a:rPr>
              <a:t>nenorāda:</a:t>
            </a:r>
          </a:p>
          <a:p>
            <a:pPr algn="just"/>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lauksaimniecības produktiem, ko pēc </a:t>
            </a:r>
            <a:r>
              <a:rPr lang="lv-LV" sz="4900" dirty="0" smtClean="0">
                <a:solidFill>
                  <a:srgbClr val="414142"/>
                </a:solidFill>
                <a:latin typeface="Times New Roman" pitchFamily="18" charset="0"/>
                <a:cs typeface="Times New Roman" pitchFamily="18" charset="0"/>
              </a:rPr>
              <a:t>iegūšanas pārdod </a:t>
            </a:r>
            <a:r>
              <a:rPr lang="lv-LV" sz="4900" dirty="0">
                <a:solidFill>
                  <a:srgbClr val="414142"/>
                </a:solidFill>
                <a:latin typeface="Times New Roman" pitchFamily="18" charset="0"/>
                <a:cs typeface="Times New Roman" pitchFamily="18" charset="0"/>
              </a:rPr>
              <a:t>vai nogādā uz pagaidu uzglabāšanas, sagatavošanas vai iepakošanas vietām;</a:t>
            </a:r>
          </a:p>
          <a:p>
            <a:pPr algn="just"/>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transportē uz pārtikas uzņēmumiem;</a:t>
            </a:r>
          </a:p>
          <a:p>
            <a:pPr algn="just"/>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savāc, lai tūlīt apstrādātu vai pārstrādātu;</a:t>
            </a:r>
          </a:p>
          <a:p>
            <a:pPr algn="just"/>
            <a:r>
              <a:rPr lang="lv-LV" sz="4900" dirty="0" smtClean="0">
                <a:solidFill>
                  <a:srgbClr val="414142"/>
                </a:solidFill>
                <a:latin typeface="Times New Roman" pitchFamily="18" charset="0"/>
                <a:cs typeface="Times New Roman" pitchFamily="18" charset="0"/>
              </a:rPr>
              <a:t> </a:t>
            </a:r>
            <a:r>
              <a:rPr lang="lv-LV" sz="4900" dirty="0">
                <a:solidFill>
                  <a:srgbClr val="414142"/>
                </a:solidFill>
                <a:latin typeface="Times New Roman" pitchFamily="18" charset="0"/>
                <a:cs typeface="Times New Roman" pitchFamily="18" charset="0"/>
              </a:rPr>
              <a:t>ja pārtikas produktu primārā iepakojuma vai trauka lielākā sānu virsma ir mazāka par 10 kvadrātcentimetriem;</a:t>
            </a:r>
          </a:p>
          <a:p>
            <a:pPr algn="just"/>
            <a:r>
              <a:rPr lang="lv-LV" sz="4900" dirty="0" smtClean="0">
                <a:solidFill>
                  <a:srgbClr val="414142"/>
                </a:solidFill>
                <a:latin typeface="Times New Roman" pitchFamily="18" charset="0"/>
                <a:cs typeface="Times New Roman" pitchFamily="18" charset="0"/>
              </a:rPr>
              <a:t>atsevišķas </a:t>
            </a:r>
            <a:r>
              <a:rPr lang="lv-LV" sz="4900" dirty="0">
                <a:solidFill>
                  <a:srgbClr val="414142"/>
                </a:solidFill>
                <a:latin typeface="Times New Roman" pitchFamily="18" charset="0"/>
                <a:cs typeface="Times New Roman" pitchFamily="18" charset="0"/>
              </a:rPr>
              <a:t>saldējuma porcijas iepakojuma marķējumā, ja partijas norāde ir iekļauta sekundārā iepakojuma marķējumā;</a:t>
            </a:r>
          </a:p>
          <a:p>
            <a:pPr algn="just"/>
            <a:r>
              <a:rPr lang="lv-LV" sz="4900" dirty="0" smtClean="0">
                <a:solidFill>
                  <a:srgbClr val="414142"/>
                </a:solidFill>
                <a:latin typeface="Times New Roman" pitchFamily="18" charset="0"/>
                <a:cs typeface="Times New Roman" pitchFamily="18" charset="0"/>
              </a:rPr>
              <a:t> </a:t>
            </a:r>
            <a:r>
              <a:rPr lang="lv-LV" sz="4900" b="1" dirty="0">
                <a:solidFill>
                  <a:srgbClr val="414142"/>
                </a:solidFill>
                <a:latin typeface="Times New Roman" pitchFamily="18" charset="0"/>
                <a:cs typeface="Times New Roman" pitchFamily="18" charset="0"/>
              </a:rPr>
              <a:t>ja pārtikas produkta marķējumā ir norādīts minimālā derīguma termiņš vai vārdi "izlietot līdz" ar skaidru datuma norādi – vismaz diena un mēnesis</a:t>
            </a:r>
          </a:p>
          <a:p>
            <a:endParaRPr lang="lv-LV" sz="4900" dirty="0">
              <a:latin typeface="Times New Roman" pitchFamily="18" charset="0"/>
              <a:cs typeface="Times New Roman" pitchFamily="18" charset="0"/>
            </a:endParaRPr>
          </a:p>
        </p:txBody>
      </p:sp>
    </p:spTree>
    <p:extLst>
      <p:ext uri="{BB962C8B-B14F-4D97-AF65-F5344CB8AC3E}">
        <p14:creationId xmlns:p14="http://schemas.microsoft.com/office/powerpoint/2010/main" val="1461508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a:solidFill>
                  <a:schemeClr val="tx1"/>
                </a:solidFill>
                <a:latin typeface="Times New Roman" pitchFamily="18" charset="0"/>
                <a:cs typeface="Times New Roman" pitchFamily="18" charset="0"/>
              </a:rPr>
              <a:t>M</a:t>
            </a:r>
            <a:r>
              <a:rPr lang="lv-LV" sz="4000" dirty="0" smtClean="0">
                <a:solidFill>
                  <a:schemeClr val="tx1"/>
                </a:solidFill>
                <a:latin typeface="Times New Roman" pitchFamily="18" charset="0"/>
                <a:cs typeface="Times New Roman" pitchFamily="18" charset="0"/>
              </a:rPr>
              <a:t>arķējums</a:t>
            </a:r>
            <a:endParaRPr lang="lv-LV"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v-LV" sz="2000" b="1" dirty="0" smtClean="0">
                <a:latin typeface="Times New Roman" pitchFamily="18" charset="0"/>
                <a:cs typeface="Times New Roman" pitchFamily="18" charset="0"/>
              </a:rPr>
              <a:t>Pārtikas piedevas</a:t>
            </a:r>
          </a:p>
          <a:p>
            <a:pPr marL="114300" indent="0">
              <a:buNone/>
            </a:pPr>
            <a:endParaRPr lang="lv-LV" sz="2000" b="1" dirty="0" smtClean="0">
              <a:latin typeface="Times New Roman" pitchFamily="18" charset="0"/>
              <a:cs typeface="Times New Roman" pitchFamily="18" charset="0"/>
            </a:endParaRPr>
          </a:p>
          <a:p>
            <a:pPr marL="114300" indent="0">
              <a:buNone/>
            </a:pPr>
            <a:r>
              <a:rPr lang="lv-LV" sz="2000" b="1" dirty="0" smtClean="0">
                <a:latin typeface="Times New Roman" pitchFamily="18" charset="0"/>
                <a:cs typeface="Times New Roman" pitchFamily="18" charset="0"/>
              </a:rPr>
              <a:t>Jānorāda , ja tās produktā pilda tehnoloģisko funkciju</a:t>
            </a:r>
          </a:p>
          <a:p>
            <a:pPr marL="114300" indent="0">
              <a:buNone/>
            </a:pPr>
            <a:r>
              <a:rPr lang="lv-LV" sz="2000" b="1" dirty="0" smtClean="0">
                <a:latin typeface="Times New Roman" pitchFamily="18" charset="0"/>
                <a:cs typeface="Times New Roman" pitchFamily="18" charset="0"/>
              </a:rPr>
              <a:t> </a:t>
            </a:r>
            <a:r>
              <a:rPr lang="lv-LV" sz="2000" dirty="0" smtClean="0">
                <a:latin typeface="Times New Roman" pitchFamily="18" charset="0"/>
                <a:cs typeface="Times New Roman" pitchFamily="18" charset="0"/>
              </a:rPr>
              <a:t>norāda  rakstot nosaukumu, vai starptautisko E numuru</a:t>
            </a:r>
          </a:p>
          <a:p>
            <a:pPr marL="114300" indent="0">
              <a:buNone/>
            </a:pPr>
            <a:r>
              <a:rPr lang="lv-LV" sz="2000" i="1" dirty="0" smtClean="0">
                <a:latin typeface="Times New Roman" pitchFamily="18" charset="0"/>
                <a:cs typeface="Times New Roman" pitchFamily="18" charset="0"/>
              </a:rPr>
              <a:t>Piemēram</a:t>
            </a:r>
            <a:r>
              <a:rPr lang="lv-LV" sz="2000" dirty="0" smtClean="0">
                <a:latin typeface="Times New Roman" pitchFamily="18" charset="0"/>
                <a:cs typeface="Times New Roman" pitchFamily="18" charset="0"/>
              </a:rPr>
              <a:t>, skābuma regulētājs : citronskābe </a:t>
            </a:r>
          </a:p>
          <a:p>
            <a:pPr marL="114300" indent="0">
              <a:buNone/>
            </a:pPr>
            <a:r>
              <a:rPr lang="lv-LV" sz="2000" dirty="0" smtClean="0">
                <a:latin typeface="Times New Roman" pitchFamily="18" charset="0"/>
                <a:cs typeface="Times New Roman" pitchFamily="18" charset="0"/>
              </a:rPr>
              <a:t>vai </a:t>
            </a:r>
          </a:p>
          <a:p>
            <a:pPr marL="114300" indent="0">
              <a:buNone/>
            </a:pPr>
            <a:r>
              <a:rPr lang="lv-LV" sz="2000" dirty="0" smtClean="0">
                <a:latin typeface="Times New Roman" pitchFamily="18" charset="0"/>
                <a:cs typeface="Times New Roman" pitchFamily="18" charset="0"/>
              </a:rPr>
              <a:t> skābuma regulētājs: E 330.</a:t>
            </a:r>
          </a:p>
        </p:txBody>
      </p:sp>
    </p:spTree>
    <p:extLst>
      <p:ext uri="{BB962C8B-B14F-4D97-AF65-F5344CB8AC3E}">
        <p14:creationId xmlns:p14="http://schemas.microsoft.com/office/powerpoint/2010/main" val="1291242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solidFill>
                  <a:schemeClr val="tx1"/>
                </a:solidFill>
                <a:latin typeface="Times New Roman" pitchFamily="18" charset="0"/>
                <a:cs typeface="Times New Roman" pitchFamily="18" charset="0"/>
              </a:rPr>
              <a:t>Kas vēl varbūt norādīts marķējumā</a:t>
            </a:r>
            <a:endParaRPr lang="lv-LV"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44824"/>
            <a:ext cx="7620000" cy="4555976"/>
          </a:xfrm>
        </p:spPr>
        <p:txBody>
          <a:bodyPr>
            <a:normAutofit/>
          </a:bodyPr>
          <a:lstStyle/>
          <a:p>
            <a:pPr algn="just"/>
            <a:r>
              <a:rPr lang="lv-LV" sz="2000" dirty="0" smtClean="0">
                <a:latin typeface="Times New Roman" pitchFamily="18" charset="0"/>
                <a:cs typeface="Times New Roman" pitchFamily="18" charset="0"/>
              </a:rPr>
              <a:t>Īpaši uzglabāšanas vai lietošanas apstākļi</a:t>
            </a:r>
          </a:p>
          <a:p>
            <a:pPr algn="just"/>
            <a:r>
              <a:rPr lang="lv-LV" sz="2000" dirty="0" smtClean="0">
                <a:latin typeface="Times New Roman" pitchFamily="18" charset="0"/>
                <a:cs typeface="Times New Roman" pitchFamily="18" charset="0"/>
              </a:rPr>
              <a:t>Preces  izcelsmes vieta, gadījumos, ja tās trūkums var maldināt patērētāju</a:t>
            </a:r>
          </a:p>
          <a:p>
            <a:pPr algn="just"/>
            <a:r>
              <a:rPr lang="lv-LV" sz="2000" dirty="0" smtClean="0">
                <a:latin typeface="Times New Roman" pitchFamily="18" charset="0"/>
                <a:cs typeface="Times New Roman" pitchFamily="18" charset="0"/>
              </a:rPr>
              <a:t>Detalizēta lietošanas instrukcija ( sausās zupas, putras ātri vārāmās)</a:t>
            </a:r>
          </a:p>
          <a:p>
            <a:pPr algn="just"/>
            <a:r>
              <a:rPr lang="lv-LV" sz="2000" dirty="0" smtClean="0">
                <a:latin typeface="Times New Roman" pitchFamily="18" charset="0"/>
                <a:cs typeface="Times New Roman" pitchFamily="18" charset="0"/>
              </a:rPr>
              <a:t>Ja marķējumā ir norādīts «Dabisks» vai vārds ar līdzīgu nozīmi, tad to drīkst lietot tikai  ja produkta ražošanā nav izmantotas ķīmiskas vielas vai tehnoloģijas, kas būtiski pārveido produkta sākotnējo fizisko stāvokli</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1021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a:latin typeface="Times New Roman" pitchFamily="18" charset="0"/>
                <a:cs typeface="Times New Roman" pitchFamily="18" charset="0"/>
              </a:rPr>
              <a:t>Kas vēl varbūt norādīts marķējumā</a:t>
            </a:r>
            <a:endParaRPr lang="lv-LV" sz="4000" dirty="0"/>
          </a:p>
        </p:txBody>
      </p:sp>
      <p:sp>
        <p:nvSpPr>
          <p:cNvPr id="3" name="Content Placeholder 2"/>
          <p:cNvSpPr>
            <a:spLocks noGrp="1"/>
          </p:cNvSpPr>
          <p:nvPr>
            <p:ph idx="1"/>
          </p:nvPr>
        </p:nvSpPr>
        <p:spPr/>
        <p:txBody>
          <a:bodyPr/>
          <a:lstStyle/>
          <a:p>
            <a:pPr marL="114300" lvl="0" indent="0" algn="just">
              <a:buClr>
                <a:srgbClr val="A9A57C"/>
              </a:buClr>
              <a:buNone/>
            </a:pPr>
            <a:r>
              <a:rPr lang="lv-LV" sz="2000" dirty="0">
                <a:solidFill>
                  <a:srgbClr val="2F2B20"/>
                </a:solidFill>
                <a:latin typeface="Times New Roman" pitchFamily="18" charset="0"/>
                <a:cs typeface="Times New Roman" pitchFamily="18" charset="0"/>
              </a:rPr>
              <a:t>Ūdens saturu neņem vērā, ja tas nepārsniedz 5% no galaprodukta </a:t>
            </a:r>
            <a:r>
              <a:rPr lang="lv-LV" sz="2000" dirty="0" smtClean="0">
                <a:solidFill>
                  <a:srgbClr val="2F2B20"/>
                </a:solidFill>
                <a:latin typeface="Times New Roman" pitchFamily="18" charset="0"/>
                <a:cs typeface="Times New Roman" pitchFamily="18" charset="0"/>
              </a:rPr>
              <a:t>svara</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 </a:t>
            </a:r>
            <a:r>
              <a:rPr lang="lv-LV" sz="2000" dirty="0">
                <a:solidFill>
                  <a:srgbClr val="2F2B20"/>
                </a:solidFill>
                <a:latin typeface="Times New Roman" pitchFamily="18" charset="0"/>
                <a:cs typeface="Times New Roman" pitchFamily="18" charset="0"/>
              </a:rPr>
              <a:t>neattiecas uz gaļu un gaļas izstrādājumiem, zvejniecības produktiem</a:t>
            </a:r>
            <a:r>
              <a:rPr lang="lv-LV" sz="2000" dirty="0" smtClean="0">
                <a:solidFill>
                  <a:srgbClr val="2F2B20"/>
                </a:solidFill>
                <a:latin typeface="Times New Roman" pitchFamily="18" charset="0"/>
                <a:cs typeface="Times New Roman" pitchFamily="18" charset="0"/>
              </a:rPr>
              <a:t>)</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Sastāvdaļas , kas galaprodukta sastāvā ir &lt;2% uzskaita dažādā secībā pēc pārējām sastāvdaļām</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Jebkuras garšvielas , kuru saturs produktā nepārsniedz 2% var rakstīt «garšvielas»vai «jauktas garšvielas»</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Ja produkts iesaiņots izmantojot iepakojuma </a:t>
            </a:r>
            <a:r>
              <a:rPr lang="lv-LV" sz="2000" dirty="0" smtClean="0">
                <a:solidFill>
                  <a:srgbClr val="2F2B20"/>
                </a:solidFill>
                <a:latin typeface="Times New Roman" pitchFamily="18" charset="0"/>
                <a:cs typeface="Times New Roman" pitchFamily="18" charset="0"/>
              </a:rPr>
              <a:t>gāzes (iepakots aizsargatmosfērā)</a:t>
            </a:r>
            <a:endParaRPr lang="lv-LV" sz="2000" dirty="0" smtClean="0">
              <a:solidFill>
                <a:srgbClr val="2F2B20"/>
              </a:solidFill>
              <a:latin typeface="Times New Roman" pitchFamily="18" charset="0"/>
              <a:cs typeface="Times New Roman" pitchFamily="18" charset="0"/>
            </a:endParaRP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Ja produktā ir augsts kofeīna saturs( vairāk kā 150 mg/l)</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Ja desu iepakojums nav ēdams tas ir jānorāda </a:t>
            </a:r>
          </a:p>
          <a:p>
            <a:pPr marL="114300" lvl="0" indent="0" algn="just">
              <a:buClr>
                <a:srgbClr val="A9A57C"/>
              </a:buClr>
              <a:buNone/>
            </a:pPr>
            <a:r>
              <a:rPr lang="lv-LV" sz="2000" dirty="0" smtClean="0">
                <a:solidFill>
                  <a:srgbClr val="2F2B20"/>
                </a:solidFill>
                <a:latin typeface="Times New Roman" pitchFamily="18" charset="0"/>
                <a:cs typeface="Times New Roman" pitchFamily="18" charset="0"/>
              </a:rPr>
              <a:t>u.c norādes ja tās būtiskas patērētājam!</a:t>
            </a:r>
            <a:endParaRPr lang="lv-LV" sz="2000" dirty="0">
              <a:solidFill>
                <a:srgbClr val="2F2B20"/>
              </a:solidFill>
              <a:latin typeface="Times New Roman" pitchFamily="18" charset="0"/>
              <a:cs typeface="Times New Roman" pitchFamily="18" charset="0"/>
            </a:endParaRPr>
          </a:p>
          <a:p>
            <a:endParaRPr lang="lv-LV" dirty="0"/>
          </a:p>
        </p:txBody>
      </p:sp>
    </p:spTree>
    <p:extLst>
      <p:ext uri="{BB962C8B-B14F-4D97-AF65-F5344CB8AC3E}">
        <p14:creationId xmlns:p14="http://schemas.microsoft.com/office/powerpoint/2010/main" val="3200696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solidFill>
                  <a:schemeClr val="tx1"/>
                </a:solidFill>
                <a:latin typeface="Times New Roman" pitchFamily="18" charset="0"/>
                <a:cs typeface="Times New Roman" pitchFamily="18" charset="0"/>
              </a:rPr>
              <a:t>Brīvas izvēles informācija marķējumā </a:t>
            </a:r>
            <a:endParaRPr lang="lv-LV"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lv-LV" sz="2000" dirty="0" smtClean="0">
                <a:latin typeface="Times New Roman" pitchFamily="18" charset="0"/>
                <a:cs typeface="Times New Roman" pitchFamily="18" charset="0"/>
              </a:rPr>
              <a:t>Nemaldina patērētāju</a:t>
            </a:r>
          </a:p>
          <a:p>
            <a:r>
              <a:rPr lang="lv-LV" sz="2000" dirty="0" smtClean="0">
                <a:latin typeface="Times New Roman" pitchFamily="18" charset="0"/>
                <a:cs typeface="Times New Roman" pitchFamily="18" charset="0"/>
              </a:rPr>
              <a:t>Nav pārprotama</a:t>
            </a:r>
          </a:p>
          <a:p>
            <a:r>
              <a:rPr lang="lv-LV" sz="2000" dirty="0" smtClean="0">
                <a:latin typeface="Times New Roman" pitchFamily="18" charset="0"/>
                <a:cs typeface="Times New Roman" pitchFamily="18" charset="0"/>
              </a:rPr>
              <a:t>Tās pamatā zinātniski dati, salīdzinājums ar citu ražotāju līdzīgiem produktiem</a:t>
            </a:r>
          </a:p>
          <a:p>
            <a:r>
              <a:rPr lang="lv-LV" sz="2000" dirty="0" smtClean="0">
                <a:latin typeface="Times New Roman" pitchFamily="18" charset="0"/>
                <a:cs typeface="Times New Roman" pitchFamily="18" charset="0"/>
              </a:rPr>
              <a:t>Piemēram,  norādes par glutēnu</a:t>
            </a:r>
            <a:endParaRPr lang="lv-LV"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111" y="3212976"/>
            <a:ext cx="2653618" cy="312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352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solidFill>
                  <a:schemeClr val="tx1"/>
                </a:solidFill>
                <a:latin typeface="Times New Roman" pitchFamily="18" charset="0"/>
                <a:cs typeface="Times New Roman" pitchFamily="18" charset="0"/>
              </a:rPr>
              <a:t>ĢMO norādes </a:t>
            </a:r>
            <a:endParaRPr lang="lv-LV"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sz="2000" dirty="0" smtClean="0">
                <a:latin typeface="Times New Roman" pitchFamily="18" charset="0"/>
                <a:cs typeface="Times New Roman" pitchFamily="18" charset="0"/>
              </a:rPr>
              <a:t>Ja pārtikas produkts ražots  no genētiski modificētiem organismiem vai arī kāda no tā sastāvdaļām satur ģenētiski modificētus organismus, produkta marķējumā jābūt norādītam ka tas vai nu satur ģenētiski  modificētu sastāvdaļu ( piemēram-soju), vai ir ražots no ģenētiski modificētas izejvielas ( piemēram-sojas)</a:t>
            </a:r>
          </a:p>
          <a:p>
            <a:pPr marL="114300" indent="0" algn="just">
              <a:buNone/>
            </a:pPr>
            <a:endParaRPr lang="lv-LV" sz="2000" dirty="0" smtClean="0">
              <a:latin typeface="Times New Roman" pitchFamily="18" charset="0"/>
              <a:cs typeface="Times New Roman" pitchFamily="18" charset="0"/>
            </a:endParaRPr>
          </a:p>
          <a:p>
            <a:pPr algn="just"/>
            <a:r>
              <a:rPr lang="lv-LV" sz="2000" dirty="0" smtClean="0">
                <a:latin typeface="Times New Roman" pitchFamily="18" charset="0"/>
                <a:cs typeface="Times New Roman" pitchFamily="18" charset="0"/>
              </a:rPr>
              <a:t>ĢMO norāde nav nepieciešama, ja ĢMO īpatsvars nepārsniedz 0.9 %</a:t>
            </a:r>
          </a:p>
          <a:p>
            <a:pPr marL="114300" indent="0" algn="just">
              <a:buNone/>
            </a:pPr>
            <a:r>
              <a:rPr lang="lv-LV" sz="2000" dirty="0" smtClean="0">
                <a:latin typeface="Times New Roman" pitchFamily="18" charset="0"/>
                <a:cs typeface="Times New Roman" pitchFamily="18" charset="0"/>
              </a:rPr>
              <a:t>Mazumtirdzniecībā produkti, kas satur ĢMO jānovieto savrup</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5933493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latin typeface="Times New Roman" pitchFamily="18" charset="0"/>
                <a:cs typeface="Times New Roman" pitchFamily="18" charset="0"/>
              </a:rPr>
              <a:t>Veselības un identifikācijas marķējums</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lv-LV" sz="2000" b="1" dirty="0" smtClean="0">
                <a:latin typeface="Times New Roman" pitchFamily="18" charset="0"/>
                <a:cs typeface="Times New Roman" pitchFamily="18" charset="0"/>
              </a:rPr>
              <a:t>Identifikācijas marķējumu lieto:</a:t>
            </a:r>
          </a:p>
          <a:p>
            <a:pPr marL="114300" indent="0" algn="just">
              <a:buNone/>
            </a:pPr>
            <a:r>
              <a:rPr lang="lv-LV" sz="2000" dirty="0" smtClean="0">
                <a:latin typeface="Times New Roman" pitchFamily="18" charset="0"/>
                <a:cs typeface="Times New Roman" pitchFamily="18" charset="0"/>
              </a:rPr>
              <a:t>Gaļai un gaļas produktiem, olām, piena produktiem, zivīm un zvejas produktiem </a:t>
            </a:r>
          </a:p>
          <a:p>
            <a:pPr marL="114300" indent="0" algn="just">
              <a:buNone/>
            </a:pPr>
            <a:endParaRPr lang="lv-LV" sz="2000" dirty="0" smtClean="0">
              <a:latin typeface="Times New Roman" pitchFamily="18" charset="0"/>
              <a:cs typeface="Times New Roman" pitchFamily="18" charset="0"/>
            </a:endParaRPr>
          </a:p>
          <a:p>
            <a:pPr algn="just"/>
            <a:r>
              <a:rPr lang="lv-LV" sz="2000" b="1" dirty="0" smtClean="0">
                <a:latin typeface="Times New Roman" pitchFamily="18" charset="0"/>
                <a:cs typeface="Times New Roman" pitchFamily="18" charset="0"/>
              </a:rPr>
              <a:t>Veselības marķējumu lieto:</a:t>
            </a:r>
          </a:p>
          <a:p>
            <a:pPr algn="just"/>
            <a:r>
              <a:rPr lang="lv-LV" sz="2000" dirty="0" smtClean="0">
                <a:latin typeface="Times New Roman" pitchFamily="18" charset="0"/>
                <a:cs typeface="Times New Roman" pitchFamily="18" charset="0"/>
              </a:rPr>
              <a:t>Kautķermeņiem (izņemot putnus, zaķveidīgos un medījuma dzīvniekus) kam veikta pirmskaušanas un pēckaušanas veterinārā ekspertīze</a:t>
            </a:r>
          </a:p>
          <a:p>
            <a:pPr algn="just"/>
            <a:r>
              <a:rPr lang="lv-LV" sz="2000" dirty="0" smtClean="0">
                <a:latin typeface="Times New Roman" pitchFamily="18" charset="0"/>
                <a:cs typeface="Times New Roman" pitchFamily="18" charset="0"/>
              </a:rPr>
              <a:t>Pilnvarots veterinārārsts uz kautķermeņa  uzspiež veselības marķējumu</a:t>
            </a:r>
          </a:p>
          <a:p>
            <a:pPr algn="just"/>
            <a:r>
              <a:rPr lang="lv-LV" sz="2000" b="1" dirty="0" smtClean="0">
                <a:latin typeface="Times New Roman" pitchFamily="18" charset="0"/>
                <a:cs typeface="Times New Roman" pitchFamily="18" charset="0"/>
              </a:rPr>
              <a:t>Lieto tikai PVD atzītiem uzņēmumiem</a:t>
            </a:r>
            <a:r>
              <a:rPr lang="lv-LV" dirty="0" smtClean="0">
                <a:latin typeface="Times New Roman" pitchFamily="18" charset="0"/>
                <a:cs typeface="Times New Roman" pitchFamily="18" charset="0"/>
              </a:rPr>
              <a:t>.</a:t>
            </a:r>
            <a:endParaRPr lang="lv-LV"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797152"/>
            <a:ext cx="1661170" cy="113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846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solidFill>
                  <a:schemeClr val="tx1"/>
                </a:solidFill>
                <a:latin typeface="Times New Roman" pitchFamily="18" charset="0"/>
                <a:cs typeface="Times New Roman" pitchFamily="18" charset="0"/>
              </a:rPr>
              <a:t>Bioloģisko produktu marķējums</a:t>
            </a:r>
            <a:endParaRPr lang="lv-LV"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196752"/>
            <a:ext cx="7620000" cy="5204048"/>
          </a:xfrm>
        </p:spPr>
        <p:txBody>
          <a:bodyPr>
            <a:normAutofit fontScale="92500" lnSpcReduction="10000"/>
          </a:bodyPr>
          <a:lstStyle/>
          <a:p>
            <a:pPr algn="just"/>
            <a:r>
              <a:rPr lang="lv-LV" dirty="0">
                <a:solidFill>
                  <a:srgbClr val="3B3B3B"/>
                </a:solidFill>
                <a:latin typeface="Times New Roman" pitchFamily="18" charset="0"/>
                <a:cs typeface="Times New Roman" pitchFamily="18" charset="0"/>
              </a:rPr>
              <a:t>produktiem, kas galvenokārt ražoti no lauksaimnieciskās izcelsmes sastāvdaļām un vismaz 95 % (pēc svara) no tām ir ražotas bioloģiskajā lauksaimniecībā</a:t>
            </a:r>
            <a:r>
              <a:rPr lang="lv-LV" dirty="0" smtClean="0">
                <a:solidFill>
                  <a:srgbClr val="3B3B3B"/>
                </a:solidFill>
                <a:latin typeface="Times New Roman" pitchFamily="18" charset="0"/>
                <a:cs typeface="Times New Roman" pitchFamily="18" charset="0"/>
              </a:rPr>
              <a:t>.</a:t>
            </a:r>
          </a:p>
          <a:p>
            <a:pPr algn="just"/>
            <a:r>
              <a:rPr lang="lv-LV" dirty="0">
                <a:solidFill>
                  <a:srgbClr val="3B3B3B"/>
                </a:solidFill>
                <a:latin typeface="Times New Roman" pitchFamily="18" charset="0"/>
                <a:cs typeface="Times New Roman" pitchFamily="18" charset="0"/>
              </a:rPr>
              <a:t>Marķējumā norāda: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ES bioloģiskās lauksaimniecības logo - </a:t>
            </a:r>
            <a:r>
              <a:rPr lang="lv-LV" b="1" dirty="0">
                <a:solidFill>
                  <a:srgbClr val="3B3B3B"/>
                </a:solidFill>
                <a:latin typeface="Times New Roman" pitchFamily="18" charset="0"/>
                <a:cs typeface="Times New Roman" pitchFamily="18" charset="0"/>
              </a:rPr>
              <a:t>ekolapiņa</a:t>
            </a:r>
            <a:r>
              <a:rPr lang="lv-LV" dirty="0">
                <a:solidFill>
                  <a:srgbClr val="3B3B3B"/>
                </a:solidFill>
                <a:latin typeface="Times New Roman" pitchFamily="18" charset="0"/>
                <a:cs typeface="Times New Roman" pitchFamily="18" charset="0"/>
              </a:rPr>
              <a:t>;</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kontroles institūcijas kodu, kas kontrolē uzņēmēju. Latvijā ir divas kontroles institūcijas: biedrība „Vides kvalitāte" (BIO-LV-01) un Valsts SIA „Sertificēšanas un testēšanas centrs" (BIO-LV-02).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vietu, kurā ražotas produkta sastāvā esošās sastāvdaļas. Vietas norāde ir norādīta attiecīgi vienā no šādiem veidiem: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„Lauksaimniecība ES” – produkta sastāvdaļas ir iegūta ES;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„Lauksaimniecība ārpus ES” – produkta sastāvdaļas ir iegūtas trešajās valstīs;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    „Lauksaimniecība ES/ārpus ES” – daļa produkta sastāvdaļu ir iegūtas ES, un daļa – trešajā valstī. </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Norādi „ES” vai „ārpus ES” var aizstāt vai papildināt ar valsts nosaukumu, ja visas produkta sastāvdaļas, kas ir produkta sastāvā, ir iegūtas attiecīgajā valstī</a:t>
            </a:r>
            <a:r>
              <a:rPr lang="lv-LV" dirty="0" smtClean="0">
                <a:solidFill>
                  <a:srgbClr val="3B3B3B"/>
                </a:solidFill>
                <a:latin typeface="Times New Roman" pitchFamily="18" charset="0"/>
                <a:cs typeface="Times New Roman" pitchFamily="18" charset="0"/>
              </a:rPr>
              <a:t>.( Latvija)</a:t>
            </a:r>
            <a:endParaRPr lang="lv-LV"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4" y="1844824"/>
            <a:ext cx="1766689" cy="84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38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smtClean="0">
                <a:latin typeface="Times New Roman" pitchFamily="18" charset="0"/>
                <a:cs typeface="Times New Roman" pitchFamily="18" charset="0"/>
              </a:rPr>
              <a:t>Telpas </a:t>
            </a:r>
            <a:endParaRPr lang="lv-LV"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7620000" cy="5328592"/>
          </a:xfrm>
        </p:spPr>
        <p:txBody>
          <a:bodyPr/>
          <a:lstStyle/>
          <a:p>
            <a:pPr algn="just"/>
            <a:r>
              <a:rPr lang="lv-LV" dirty="0" smtClean="0">
                <a:solidFill>
                  <a:srgbClr val="3B3B3B"/>
                </a:solidFill>
                <a:latin typeface="Times New Roman" pitchFamily="18" charset="0"/>
                <a:cs typeface="Times New Roman" pitchFamily="18" charset="0"/>
              </a:rPr>
              <a:t>Tā </a:t>
            </a:r>
            <a:r>
              <a:rPr lang="lv-LV" dirty="0">
                <a:solidFill>
                  <a:srgbClr val="3B3B3B"/>
                </a:solidFill>
                <a:latin typeface="Times New Roman" pitchFamily="18" charset="0"/>
                <a:cs typeface="Times New Roman" pitchFamily="18" charset="0"/>
              </a:rPr>
              <a:t>var būt mājas virtuve vai atsevišķa telpa, bez kondensāta un bez pelējuma. Apdares materiālu izvēlas saimnieks, bet tādu, lai telpas varētu uzturēt tīras un arī mazgāt vismaz darba virsmu augstumā. Logiem nepieciešams kukaiņu aizsargtīkls. Ja ražošana notiek virtuvē, tad nedrīkst vienlaicīgi gatavot maltīti, mazgāt veļu u.tml. Jāpievērš uzmanība skapīšu un atvilkņu higiēnai. Jāievēro darbu secība, vienlaikus nevajadzētu mazgāt rokas, produktus un traukus. Pārtikas ražošanas telpās nedrīkst atrasties mājdzīvnieki.</a:t>
            </a:r>
            <a:r>
              <a:rPr lang="lv-LV" dirty="0">
                <a:latin typeface="Times New Roman" pitchFamily="18" charset="0"/>
                <a:cs typeface="Times New Roman" pitchFamily="18" charset="0"/>
              </a:rPr>
              <a:t/>
            </a:r>
            <a:br>
              <a:rPr lang="lv-LV" dirty="0">
                <a:latin typeface="Times New Roman" pitchFamily="18" charset="0"/>
                <a:cs typeface="Times New Roman" pitchFamily="18" charset="0"/>
              </a:rPr>
            </a:br>
            <a:r>
              <a:rPr lang="lv-LV" dirty="0">
                <a:solidFill>
                  <a:srgbClr val="3B3B3B"/>
                </a:solidFill>
                <a:latin typeface="Times New Roman" pitchFamily="18" charset="0"/>
                <a:cs typeface="Times New Roman" pitchFamily="18" charset="0"/>
              </a:rPr>
              <a:t>Tualete. Ja tā ir sausā, tad noteikti jābūt iespējai dezinficēt rokas.</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1175605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latin typeface="Times New Roman" pitchFamily="18" charset="0"/>
                <a:cs typeface="Times New Roman" pitchFamily="18" charset="0"/>
              </a:rPr>
              <a:t>Nacio</a:t>
            </a:r>
            <a:r>
              <a:rPr lang="lv-LV" sz="3600" dirty="0" smtClean="0">
                <a:solidFill>
                  <a:schemeClr val="tx1"/>
                </a:solidFill>
                <a:latin typeface="Times New Roman" pitchFamily="18" charset="0"/>
                <a:cs typeface="Times New Roman" pitchFamily="18" charset="0"/>
              </a:rPr>
              <a:t>nālās kvalitātes shēmas</a:t>
            </a:r>
            <a:endParaRPr lang="lv-LV"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7620000" cy="5204048"/>
          </a:xfrm>
        </p:spPr>
        <p:txBody>
          <a:bodyPr>
            <a:normAutofit fontScale="85000" lnSpcReduction="20000"/>
          </a:bodyPr>
          <a:lstStyle/>
          <a:p>
            <a:pPr algn="just" fontAlgn="base"/>
            <a:r>
              <a:rPr lang="lv-LV" dirty="0">
                <a:solidFill>
                  <a:srgbClr val="3B3B3B"/>
                </a:solidFill>
                <a:latin typeface="Times New Roman" pitchFamily="18" charset="0"/>
                <a:cs typeface="Times New Roman" pitchFamily="18" charset="0"/>
              </a:rPr>
              <a:t>Nacionālā pārtikas kvalitātes shēmā (NPKS) visi pārtikas aprites posmi ir izsekojami, produkta ražotājs ir sertificēts atbilstoši nacionālās pārtikas kvalitātes shēmas prasībām un gala produkts ar NPKS norādi ir nonācis tirdzniecībā.</a:t>
            </a:r>
          </a:p>
          <a:p>
            <a:pPr algn="just" fontAlgn="base"/>
            <a:r>
              <a:rPr lang="lv-LV" dirty="0">
                <a:solidFill>
                  <a:srgbClr val="3B3B3B"/>
                </a:solidFill>
                <a:latin typeface="Times New Roman" pitchFamily="18" charset="0"/>
                <a:cs typeface="Times New Roman" pitchFamily="18" charset="0"/>
              </a:rPr>
              <a:t>NPKS prasības noteiktas šādām produktu grupām:</a:t>
            </a:r>
          </a:p>
          <a:p>
            <a:pPr algn="just" fontAlgn="base"/>
            <a:r>
              <a:rPr lang="lv-LV" dirty="0">
                <a:solidFill>
                  <a:srgbClr val="3B3B3B"/>
                </a:solidFill>
                <a:latin typeface="Times New Roman" pitchFamily="18" charset="0"/>
                <a:cs typeface="Times New Roman" pitchFamily="18" charset="0"/>
              </a:rPr>
              <a:t>– pienam un piena produktiem, liellopu gaļai, cūkgaļai, kazu, aitu un trušu gaļai un tās produktiem;</a:t>
            </a:r>
          </a:p>
          <a:p>
            <a:pPr algn="just" fontAlgn="base"/>
            <a:r>
              <a:rPr lang="lv-LV" dirty="0">
                <a:solidFill>
                  <a:srgbClr val="3B3B3B"/>
                </a:solidFill>
                <a:latin typeface="Times New Roman" pitchFamily="18" charset="0"/>
                <a:cs typeface="Times New Roman" pitchFamily="18" charset="0"/>
              </a:rPr>
              <a:t>– medum un biškopības produktiem;</a:t>
            </a:r>
          </a:p>
          <a:p>
            <a:pPr algn="just" fontAlgn="base"/>
            <a:r>
              <a:rPr lang="lv-LV" dirty="0">
                <a:solidFill>
                  <a:srgbClr val="3B3B3B"/>
                </a:solidFill>
                <a:latin typeface="Times New Roman" pitchFamily="18" charset="0"/>
                <a:cs typeface="Times New Roman" pitchFamily="18" charset="0"/>
              </a:rPr>
              <a:t>– graudaugiem un to produktiem, eļļas augiem un to produktiem;</a:t>
            </a:r>
          </a:p>
          <a:p>
            <a:pPr algn="just" fontAlgn="base"/>
            <a:r>
              <a:rPr lang="lv-LV" dirty="0">
                <a:solidFill>
                  <a:srgbClr val="3B3B3B"/>
                </a:solidFill>
                <a:latin typeface="Times New Roman" pitchFamily="18" charset="0"/>
                <a:cs typeface="Times New Roman" pitchFamily="18" charset="0"/>
              </a:rPr>
              <a:t>– dārzeņiem, kartupeļiem, sēnēm un to produktiem;</a:t>
            </a:r>
          </a:p>
          <a:p>
            <a:pPr algn="just" fontAlgn="base"/>
            <a:r>
              <a:rPr lang="lv-LV" dirty="0">
                <a:solidFill>
                  <a:srgbClr val="3B3B3B"/>
                </a:solidFill>
                <a:latin typeface="Times New Roman" pitchFamily="18" charset="0"/>
                <a:cs typeface="Times New Roman" pitchFamily="18" charset="0"/>
              </a:rPr>
              <a:t>– augļiem, ogām un to pārstrādes produktiem;</a:t>
            </a:r>
          </a:p>
          <a:p>
            <a:pPr algn="just" fontAlgn="base"/>
            <a:r>
              <a:rPr lang="lv-LV" dirty="0">
                <a:solidFill>
                  <a:srgbClr val="3B3B3B"/>
                </a:solidFill>
                <a:latin typeface="Times New Roman" pitchFamily="18" charset="0"/>
                <a:cs typeface="Times New Roman" pitchFamily="18" charset="0"/>
              </a:rPr>
              <a:t>– olām, putnu gaļai un tās produktiem;</a:t>
            </a:r>
          </a:p>
          <a:p>
            <a:pPr algn="just" fontAlgn="base"/>
            <a:r>
              <a:rPr lang="lv-LV" dirty="0">
                <a:solidFill>
                  <a:srgbClr val="3B3B3B"/>
                </a:solidFill>
                <a:latin typeface="Times New Roman" pitchFamily="18" charset="0"/>
                <a:cs typeface="Times New Roman" pitchFamily="18" charset="0"/>
              </a:rPr>
              <a:t>– zivīm un zivju produktiem;</a:t>
            </a:r>
          </a:p>
          <a:p>
            <a:pPr algn="just" fontAlgn="base"/>
            <a:r>
              <a:rPr lang="lv-LV" dirty="0">
                <a:solidFill>
                  <a:srgbClr val="3B3B3B"/>
                </a:solidFill>
                <a:latin typeface="Times New Roman" pitchFamily="18" charset="0"/>
                <a:cs typeface="Times New Roman" pitchFamily="18" charset="0"/>
              </a:rPr>
              <a:t>– saliktiem produktiem un uztura bagātinātājiem;</a:t>
            </a:r>
          </a:p>
          <a:p>
            <a:pPr algn="just" fontAlgn="base"/>
            <a:r>
              <a:rPr lang="lv-LV" dirty="0">
                <a:solidFill>
                  <a:srgbClr val="3B3B3B"/>
                </a:solidFill>
                <a:latin typeface="Times New Roman" pitchFamily="18" charset="0"/>
                <a:cs typeface="Times New Roman" pitchFamily="18" charset="0"/>
              </a:rPr>
              <a:t>– dzeramajam ūdenim, avota ūdenim, minerālūdenim un sulu dzērieniem;</a:t>
            </a:r>
          </a:p>
          <a:p>
            <a:pPr algn="just" fontAlgn="base"/>
            <a:r>
              <a:rPr lang="lv-LV" dirty="0">
                <a:solidFill>
                  <a:srgbClr val="3B3B3B"/>
                </a:solidFill>
                <a:latin typeface="Times New Roman" pitchFamily="18" charset="0"/>
                <a:cs typeface="Times New Roman" pitchFamily="18" charset="0"/>
              </a:rPr>
              <a:t>– konditorejas izstrādājumiem.</a:t>
            </a:r>
          </a:p>
          <a:p>
            <a:r>
              <a:rPr lang="lv-LV" dirty="0" smtClean="0">
                <a:latin typeface="Times New Roman" pitchFamily="18" charset="0"/>
                <a:cs typeface="Times New Roman" pitchFamily="18" charset="0"/>
              </a:rPr>
              <a:t>MK noteikumi 461/2014</a:t>
            </a:r>
            <a:endParaRPr lang="lv-LV"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636" y="3933056"/>
            <a:ext cx="1739652" cy="115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64" y="5559861"/>
            <a:ext cx="11525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367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dirty="0" smtClean="0">
                <a:latin typeface="Times New Roman" pitchFamily="18" charset="0"/>
                <a:cs typeface="Times New Roman" pitchFamily="18" charset="0"/>
              </a:rPr>
              <a:t>Skaties ko pērc!</a:t>
            </a:r>
            <a:endParaRPr lang="lv-LV" sz="3600" dirty="0">
              <a:latin typeface="Times New Roman" pitchFamily="18" charset="0"/>
              <a:cs typeface="Times New Roman" pitchFamily="18" charset="0"/>
            </a:endParaRPr>
          </a:p>
        </p:txBody>
      </p:sp>
      <p:pic>
        <p:nvPicPr>
          <p:cNvPr id="1026" name="Picture 2" descr="C:\Users\mans kompis\Desktop\lejupielāde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482453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85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 </a:t>
            </a:r>
            <a:r>
              <a:rPr lang="lv-LV" sz="2800" dirty="0" smtClean="0"/>
              <a:t>piemērs:</a:t>
            </a:r>
            <a:r>
              <a:rPr lang="lv-LV" dirty="0" smtClean="0"/>
              <a:t/>
            </a:r>
            <a:br>
              <a:rPr lang="lv-LV" dirty="0" smtClean="0"/>
            </a:br>
            <a:r>
              <a:rPr lang="lv-LV" sz="4000" dirty="0" smtClean="0">
                <a:latin typeface="Times New Roman" pitchFamily="18" charset="0"/>
                <a:cs typeface="Times New Roman" pitchFamily="18" charset="0"/>
              </a:rPr>
              <a:t>Galda mārrutki</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lv-LV" b="1" dirty="0" smtClean="0"/>
          </a:p>
          <a:p>
            <a:r>
              <a:rPr lang="lv-LV" sz="2000" b="1" dirty="0" smtClean="0">
                <a:latin typeface="Times New Roman" pitchFamily="18" charset="0"/>
                <a:cs typeface="Times New Roman" pitchFamily="18" charset="0"/>
              </a:rPr>
              <a:t>Sastāvdaļas: </a:t>
            </a:r>
            <a:r>
              <a:rPr lang="lv-LV" sz="2000" dirty="0" smtClean="0">
                <a:latin typeface="Times New Roman" pitchFamily="18" charset="0"/>
                <a:cs typeface="Times New Roman" pitchFamily="18" charset="0"/>
              </a:rPr>
              <a:t>mārrutku saknes ( 60%), dzeramais ūdens , cukurs, pārtikas sāls, rapšu eļļa, skābuma regulētājs:citronskābe, konservants  E223</a:t>
            </a:r>
          </a:p>
          <a:p>
            <a:r>
              <a:rPr lang="lv-LV" sz="2000" dirty="0" smtClean="0">
                <a:latin typeface="Times New Roman" pitchFamily="18" charset="0"/>
                <a:cs typeface="Times New Roman" pitchFamily="18" charset="0"/>
              </a:rPr>
              <a:t>Uzglabāt temperatūrā  no 0 līdz 25 </a:t>
            </a:r>
            <a:r>
              <a:rPr lang="lv-LV" sz="2000" baseline="30000" dirty="0" smtClean="0">
                <a:latin typeface="Times New Roman" pitchFamily="18" charset="0"/>
                <a:cs typeface="Times New Roman" pitchFamily="18" charset="0"/>
              </a:rPr>
              <a:t>0</a:t>
            </a:r>
            <a:r>
              <a:rPr lang="lv-LV" sz="2000" dirty="0" smtClean="0">
                <a:latin typeface="Times New Roman" pitchFamily="18" charset="0"/>
                <a:cs typeface="Times New Roman" pitchFamily="18" charset="0"/>
              </a:rPr>
              <a:t> C</a:t>
            </a:r>
          </a:p>
          <a:p>
            <a:r>
              <a:rPr lang="lv-LV" sz="2000" dirty="0" smtClean="0">
                <a:latin typeface="Times New Roman" pitchFamily="18" charset="0"/>
                <a:cs typeface="Times New Roman" pitchFamily="18" charset="0"/>
              </a:rPr>
              <a:t>Pēc atvēršanas uzglabāt ledusskapī un izlietot 7 dienu laikā.</a:t>
            </a:r>
          </a:p>
          <a:p>
            <a:r>
              <a:rPr lang="lv-LV" sz="2000" b="1" dirty="0" smtClean="0">
                <a:latin typeface="Times New Roman" pitchFamily="18" charset="0"/>
                <a:cs typeface="Times New Roman" pitchFamily="18" charset="0"/>
              </a:rPr>
              <a:t>Ieteicams līdz</a:t>
            </a:r>
            <a:r>
              <a:rPr lang="lv-LV" sz="2000" dirty="0" smtClean="0">
                <a:latin typeface="Times New Roman" pitchFamily="18" charset="0"/>
                <a:cs typeface="Times New Roman" pitchFamily="18" charset="0"/>
              </a:rPr>
              <a:t>: </a:t>
            </a:r>
            <a:r>
              <a:rPr lang="lv-LV" sz="2000" dirty="0" smtClean="0">
                <a:latin typeface="Times New Roman" pitchFamily="18" charset="0"/>
                <a:cs typeface="Times New Roman" pitchFamily="18" charset="0"/>
              </a:rPr>
              <a:t>30.04.2024</a:t>
            </a:r>
            <a:endParaRPr lang="lv-LV" sz="2000" dirty="0" smtClean="0">
              <a:latin typeface="Times New Roman" pitchFamily="18" charset="0"/>
              <a:cs typeface="Times New Roman" pitchFamily="18" charset="0"/>
            </a:endParaRPr>
          </a:p>
          <a:p>
            <a:r>
              <a:rPr lang="lv-LV" sz="2000" b="1" dirty="0" smtClean="0">
                <a:latin typeface="Times New Roman" pitchFamily="18" charset="0"/>
                <a:cs typeface="Times New Roman" pitchFamily="18" charset="0"/>
              </a:rPr>
              <a:t>Neto masa </a:t>
            </a:r>
            <a:r>
              <a:rPr lang="lv-LV" sz="2000" dirty="0" smtClean="0">
                <a:latin typeface="Times New Roman" pitchFamily="18" charset="0"/>
                <a:cs typeface="Times New Roman" pitchFamily="18" charset="0"/>
              </a:rPr>
              <a:t>: 180 g</a:t>
            </a:r>
          </a:p>
          <a:p>
            <a:r>
              <a:rPr lang="lv-LV" sz="2000" b="1" dirty="0" smtClean="0">
                <a:latin typeface="Times New Roman" pitchFamily="18" charset="0"/>
                <a:cs typeface="Times New Roman" pitchFamily="18" charset="0"/>
              </a:rPr>
              <a:t>Ražots </a:t>
            </a:r>
            <a:r>
              <a:rPr lang="lv-LV" sz="2000" dirty="0" smtClean="0">
                <a:latin typeface="Times New Roman" pitchFamily="18" charset="0"/>
                <a:cs typeface="Times New Roman" pitchFamily="18" charset="0"/>
              </a:rPr>
              <a:t>: SIA «Divi zaķi», Uriekstes iela 4, Rīga, LV-1005</a:t>
            </a:r>
            <a:endParaRPr lang="lv-LV" sz="2000" dirty="0">
              <a:latin typeface="Times New Roman" pitchFamily="18" charset="0"/>
              <a:cs typeface="Times New Roman" pitchFamily="18" charset="0"/>
            </a:endParaRPr>
          </a:p>
        </p:txBody>
      </p:sp>
    </p:spTree>
    <p:extLst>
      <p:ext uri="{BB962C8B-B14F-4D97-AF65-F5344CB8AC3E}">
        <p14:creationId xmlns:p14="http://schemas.microsoft.com/office/powerpoint/2010/main" val="2576163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800" dirty="0"/>
              <a:t>piemērs: </a:t>
            </a:r>
            <a:r>
              <a:rPr lang="lv-LV" sz="4800" dirty="0" smtClean="0"/>
              <a:t/>
            </a:r>
            <a:br>
              <a:rPr lang="lv-LV" sz="4800" dirty="0" smtClean="0"/>
            </a:br>
            <a:r>
              <a:rPr lang="lv-LV" sz="4000" dirty="0" smtClean="0">
                <a:latin typeface="Times New Roman" pitchFamily="18" charset="0"/>
                <a:cs typeface="Times New Roman" pitchFamily="18" charset="0"/>
              </a:rPr>
              <a:t>Cepumi ar aprikožu ievārījumu</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lv-LV" dirty="0" smtClean="0">
                <a:latin typeface="Times New Roman" pitchFamily="18" charset="0"/>
                <a:cs typeface="Times New Roman" pitchFamily="18" charset="0"/>
              </a:rPr>
              <a:t>Neto  svars 200 g</a:t>
            </a:r>
          </a:p>
          <a:p>
            <a:r>
              <a:rPr lang="lv-LV" dirty="0" smtClean="0">
                <a:latin typeface="Times New Roman" pitchFamily="18" charset="0"/>
                <a:cs typeface="Times New Roman" pitchFamily="18" charset="0"/>
              </a:rPr>
              <a:t>Sastāvdaļas: </a:t>
            </a:r>
            <a:r>
              <a:rPr lang="lv-LV" b="1" dirty="0" smtClean="0">
                <a:latin typeface="Times New Roman" pitchFamily="18" charset="0"/>
                <a:cs typeface="Times New Roman" pitchFamily="18" charset="0"/>
              </a:rPr>
              <a:t>kviešu</a:t>
            </a:r>
            <a:r>
              <a:rPr lang="lv-LV" dirty="0" smtClean="0">
                <a:latin typeface="Times New Roman" pitchFamily="18" charset="0"/>
                <a:cs typeface="Times New Roman" pitchFamily="18" charset="0"/>
              </a:rPr>
              <a:t> milti, </a:t>
            </a:r>
            <a:r>
              <a:rPr lang="lv-LV" b="1" dirty="0" smtClean="0">
                <a:latin typeface="Times New Roman" pitchFamily="18" charset="0"/>
                <a:cs typeface="Times New Roman" pitchFamily="18" charset="0"/>
              </a:rPr>
              <a:t>sviests, </a:t>
            </a:r>
            <a:r>
              <a:rPr lang="lv-LV" dirty="0" smtClean="0">
                <a:latin typeface="Times New Roman" pitchFamily="18" charset="0"/>
                <a:cs typeface="Times New Roman" pitchFamily="18" charset="0"/>
              </a:rPr>
              <a:t>cukurs, ūdens,  aprikožu ievārījums 9 %,(aprikozes, želejas  cukurs), sāls, aromātvielas</a:t>
            </a:r>
          </a:p>
          <a:p>
            <a:r>
              <a:rPr lang="lv-LV" dirty="0" smtClean="0">
                <a:latin typeface="Times New Roman" pitchFamily="18" charset="0"/>
                <a:cs typeface="Times New Roman" pitchFamily="18" charset="0"/>
              </a:rPr>
              <a:t>Uzglabāt sausā vietā. Pēc atvēršanas uzglabāt slēgtā traukā.</a:t>
            </a:r>
          </a:p>
          <a:p>
            <a:r>
              <a:rPr lang="lv-LV" dirty="0" smtClean="0">
                <a:latin typeface="Times New Roman" pitchFamily="18" charset="0"/>
                <a:cs typeface="Times New Roman" pitchFamily="18" charset="0"/>
              </a:rPr>
              <a:t>Informācija par uzturvērtību:</a:t>
            </a:r>
          </a:p>
          <a:p>
            <a:pPr marL="114300" indent="0">
              <a:buNone/>
            </a:pPr>
            <a:r>
              <a:rPr lang="lv-LV" dirty="0" smtClean="0">
                <a:latin typeface="Times New Roman" pitchFamily="18" charset="0"/>
                <a:cs typeface="Times New Roman" pitchFamily="18" charset="0"/>
              </a:rPr>
              <a:t>100 g produkta satur: enerģētiskā vērtība 1992kJ/475 kcal;tauki 23 g, tostarp piesātinātās taukskābes 6.1 g;ogļhidrāti 59 g, tostarp cukuri 23 g; olbaltumvielas 6.8 g, sāls 0.4g.</a:t>
            </a:r>
          </a:p>
          <a:p>
            <a:r>
              <a:rPr lang="lv-LV" dirty="0" smtClean="0">
                <a:latin typeface="Times New Roman" pitchFamily="18" charset="0"/>
                <a:cs typeface="Times New Roman" pitchFamily="18" charset="0"/>
              </a:rPr>
              <a:t>Ieteicams līdz: </a:t>
            </a:r>
            <a:r>
              <a:rPr lang="lv-LV" dirty="0" smtClean="0">
                <a:latin typeface="Times New Roman" pitchFamily="18" charset="0"/>
                <a:cs typeface="Times New Roman" pitchFamily="18" charset="0"/>
              </a:rPr>
              <a:t>21.03.2024</a:t>
            </a:r>
            <a:endParaRPr lang="lv-LV" dirty="0" smtClean="0">
              <a:latin typeface="Times New Roman" pitchFamily="18" charset="0"/>
              <a:cs typeface="Times New Roman" pitchFamily="18" charset="0"/>
            </a:endParaRPr>
          </a:p>
          <a:p>
            <a:r>
              <a:rPr lang="lv-LV" dirty="0" smtClean="0">
                <a:latin typeface="Times New Roman" pitchFamily="18" charset="0"/>
                <a:cs typeface="Times New Roman" pitchFamily="18" charset="0"/>
              </a:rPr>
              <a:t>ražotājs:IU Grava, Kalnu iela 4, Jelgava, LV 3001</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2825883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4000" dirty="0" smtClean="0">
                <a:latin typeface="Times New Roman" pitchFamily="18" charset="0"/>
                <a:cs typeface="Times New Roman" pitchFamily="18" charset="0"/>
              </a:rPr>
              <a:t>     </a:t>
            </a:r>
            <a:r>
              <a:rPr lang="lv-LV" sz="3600" dirty="0" smtClean="0">
                <a:latin typeface="Times New Roman" pitchFamily="18" charset="0"/>
                <a:cs typeface="Times New Roman" pitchFamily="18" charset="0"/>
              </a:rPr>
              <a:t>Laboratoriskie izmeklējumi produktam</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114300" indent="0" algn="just">
              <a:buNone/>
            </a:pPr>
            <a:r>
              <a:rPr lang="lv-LV" dirty="0" smtClean="0">
                <a:latin typeface="Times New Roman" pitchFamily="18" charset="0"/>
                <a:cs typeface="Times New Roman" pitchFamily="18" charset="0"/>
              </a:rPr>
              <a:t>1) </a:t>
            </a:r>
            <a:r>
              <a:rPr lang="lv-LV" b="1" dirty="0" smtClean="0">
                <a:latin typeface="Times New Roman" pitchFamily="18" charset="0"/>
                <a:cs typeface="Times New Roman" pitchFamily="18" charset="0"/>
              </a:rPr>
              <a:t>obligātie</a:t>
            </a:r>
            <a:r>
              <a:rPr lang="lv-LV" dirty="0" smtClean="0">
                <a:latin typeface="Times New Roman" pitchFamily="18" charset="0"/>
                <a:cs typeface="Times New Roman" pitchFamily="18" charset="0"/>
              </a:rPr>
              <a:t>, ko nosaka </a:t>
            </a:r>
            <a:r>
              <a:rPr lang="lv-LV" dirty="0">
                <a:latin typeface="Times New Roman" pitchFamily="18" charset="0"/>
                <a:cs typeface="Times New Roman" pitchFamily="18" charset="0"/>
              </a:rPr>
              <a:t>normatīvie </a:t>
            </a:r>
            <a:r>
              <a:rPr lang="lv-LV" dirty="0" smtClean="0">
                <a:latin typeface="Times New Roman" pitchFamily="18" charset="0"/>
                <a:cs typeface="Times New Roman" pitchFamily="18" charset="0"/>
              </a:rPr>
              <a:t>akti, piemēram:</a:t>
            </a:r>
          </a:p>
          <a:p>
            <a:pPr algn="just"/>
            <a:r>
              <a:rPr lang="lv-LV" dirty="0" smtClean="0">
                <a:latin typeface="Times New Roman" pitchFamily="18" charset="0"/>
                <a:cs typeface="Times New Roman" pitchFamily="18" charset="0"/>
              </a:rPr>
              <a:t>saskaņā </a:t>
            </a:r>
            <a:r>
              <a:rPr lang="lv-LV" dirty="0">
                <a:latin typeface="Times New Roman" pitchFamily="18" charset="0"/>
                <a:cs typeface="Times New Roman" pitchFamily="18" charset="0"/>
              </a:rPr>
              <a:t>ar EK Regulu </a:t>
            </a:r>
            <a:r>
              <a:rPr lang="lv-LV" dirty="0" smtClean="0">
                <a:latin typeface="Times New Roman" pitchFamily="18" charset="0"/>
                <a:cs typeface="Times New Roman" pitchFamily="18" charset="0"/>
              </a:rPr>
              <a:t>2073/2005»par </a:t>
            </a:r>
            <a:r>
              <a:rPr lang="lv-LV" dirty="0">
                <a:latin typeface="Times New Roman" pitchFamily="18" charset="0"/>
                <a:cs typeface="Times New Roman" pitchFamily="18" charset="0"/>
              </a:rPr>
              <a:t>pārtikas produktu mikrobioloģiskajiem </a:t>
            </a:r>
            <a:r>
              <a:rPr lang="lv-LV" dirty="0" smtClean="0">
                <a:latin typeface="Times New Roman" pitchFamily="18" charset="0"/>
                <a:cs typeface="Times New Roman" pitchFamily="18" charset="0"/>
              </a:rPr>
              <a:t>kritērijiem» </a:t>
            </a:r>
            <a:r>
              <a:rPr lang="lv-LV" dirty="0">
                <a:latin typeface="Times New Roman" pitchFamily="18" charset="0"/>
                <a:cs typeface="Times New Roman" pitchFamily="18" charset="0"/>
              </a:rPr>
              <a:t>, </a:t>
            </a:r>
            <a:r>
              <a:rPr lang="lv-LV" dirty="0" smtClean="0">
                <a:latin typeface="Times New Roman" pitchFamily="18" charset="0"/>
                <a:cs typeface="Times New Roman" pitchFamily="18" charset="0"/>
              </a:rPr>
              <a:t>nekaitīguma kritēriji </a:t>
            </a:r>
          </a:p>
          <a:p>
            <a:pPr algn="just"/>
            <a:r>
              <a:rPr lang="lv-LV" dirty="0">
                <a:solidFill>
                  <a:srgbClr val="2F2B20"/>
                </a:solidFill>
                <a:latin typeface="Times New Roman" pitchFamily="18" charset="0"/>
                <a:cs typeface="Times New Roman" pitchFamily="18" charset="0"/>
              </a:rPr>
              <a:t>EK Regulu </a:t>
            </a:r>
            <a:r>
              <a:rPr lang="lv-LV" dirty="0">
                <a:solidFill>
                  <a:srgbClr val="212529"/>
                </a:solidFill>
                <a:latin typeface="Times New Roman" pitchFamily="18" charset="0"/>
                <a:cs typeface="Times New Roman" pitchFamily="18" charset="0"/>
              </a:rPr>
              <a:t>(ES) 2023/915 par konkrētu kontaminantu maksimālajiem līmeņiem pārtikā un ar ko atceļ Regulu (EK) Nr. 1881/2006 </a:t>
            </a:r>
            <a:r>
              <a:rPr lang="lv-LV" dirty="0" smtClean="0">
                <a:latin typeface="Times New Roman" pitchFamily="18" charset="0"/>
                <a:cs typeface="Times New Roman" pitchFamily="18" charset="0"/>
              </a:rPr>
              <a:t>» </a:t>
            </a:r>
            <a:r>
              <a:rPr lang="lv-LV" dirty="0" smtClean="0">
                <a:latin typeface="Times New Roman" pitchFamily="18" charset="0"/>
                <a:cs typeface="Times New Roman" pitchFamily="18" charset="0"/>
              </a:rPr>
              <a:t>ar </a:t>
            </a:r>
            <a:r>
              <a:rPr lang="lv-LV" dirty="0">
                <a:latin typeface="Times New Roman" pitchFamily="18" charset="0"/>
                <a:cs typeface="Times New Roman" pitchFamily="18" charset="0"/>
              </a:rPr>
              <a:t>ko nosaka konkrētu piesārņotāju maksimāli pieļaujamo koncentrāciju pārtikas </a:t>
            </a:r>
            <a:r>
              <a:rPr lang="lv-LV" dirty="0" smtClean="0">
                <a:latin typeface="Times New Roman" pitchFamily="18" charset="0"/>
                <a:cs typeface="Times New Roman" pitchFamily="18" charset="0"/>
              </a:rPr>
              <a:t>produktos»</a:t>
            </a:r>
          </a:p>
          <a:p>
            <a:pPr algn="just"/>
            <a:r>
              <a:rPr lang="lv-LV" dirty="0" smtClean="0">
                <a:latin typeface="Times New Roman" pitchFamily="18" charset="0"/>
                <a:cs typeface="Times New Roman" pitchFamily="18" charset="0"/>
              </a:rPr>
              <a:t>Ūdens monitorings, ja to nosaka produkta veids</a:t>
            </a:r>
          </a:p>
          <a:p>
            <a:pPr algn="just"/>
            <a:r>
              <a:rPr lang="lv-LV" dirty="0" smtClean="0">
                <a:latin typeface="Times New Roman" pitchFamily="18" charset="0"/>
                <a:cs typeface="Times New Roman" pitchFamily="18" charset="0"/>
              </a:rPr>
              <a:t>Svaigpiena izmeklējumi, ja ražosiet piena produktus</a:t>
            </a:r>
          </a:p>
          <a:p>
            <a:pPr marL="114300" indent="0" algn="just">
              <a:buNone/>
            </a:pPr>
            <a:r>
              <a:rPr lang="lv-LV" dirty="0" smtClean="0">
                <a:latin typeface="Times New Roman" pitchFamily="18" charset="0"/>
                <a:cs typeface="Times New Roman" pitchFamily="18" charset="0"/>
              </a:rPr>
              <a:t>2)</a:t>
            </a:r>
            <a:r>
              <a:rPr lang="lv-LV" b="1" dirty="0" smtClean="0">
                <a:latin typeface="Times New Roman" pitchFamily="18" charset="0"/>
                <a:cs typeface="Times New Roman" pitchFamily="18" charset="0"/>
              </a:rPr>
              <a:t>derīguma termiņa izmeklējumi- </a:t>
            </a:r>
            <a:r>
              <a:rPr lang="lv-LV" dirty="0" smtClean="0">
                <a:latin typeface="Times New Roman" pitchFamily="18" charset="0"/>
                <a:cs typeface="Times New Roman" pitchFamily="18" charset="0"/>
              </a:rPr>
              <a:t>metodi izvēlas pats produkta ražotājs, nosaka uzsākot ražošanu</a:t>
            </a:r>
          </a:p>
          <a:p>
            <a:pPr marL="114300" indent="0" algn="just">
              <a:buNone/>
            </a:pPr>
            <a:r>
              <a:rPr lang="lv-LV" dirty="0" smtClean="0">
                <a:latin typeface="Times New Roman" pitchFamily="18" charset="0"/>
                <a:cs typeface="Times New Roman" pitchFamily="18" charset="0"/>
              </a:rPr>
              <a:t>3) </a:t>
            </a:r>
            <a:r>
              <a:rPr lang="lv-LV" b="1" dirty="0" smtClean="0">
                <a:latin typeface="Times New Roman" pitchFamily="18" charset="0"/>
                <a:cs typeface="Times New Roman" pitchFamily="18" charset="0"/>
              </a:rPr>
              <a:t>paškontroles</a:t>
            </a:r>
            <a:r>
              <a:rPr lang="lv-LV" dirty="0" smtClean="0">
                <a:latin typeface="Times New Roman" pitchFamily="18" charset="0"/>
                <a:cs typeface="Times New Roman" pitchFamily="18" charset="0"/>
              </a:rPr>
              <a:t>-pēc produkta ražotāja ieskatiem un produkcijas apjoma</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1272116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200" dirty="0" smtClean="0">
                <a:solidFill>
                  <a:schemeClr val="tx1"/>
                </a:solidFill>
                <a:latin typeface="Times New Roman" pitchFamily="18" charset="0"/>
                <a:cs typeface="Times New Roman" pitchFamily="18" charset="0"/>
              </a:rPr>
              <a:t>Obligātie laboratoriskie izmeklējumi, piemērs</a:t>
            </a:r>
            <a:endParaRPr lang="lv-LV"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57200" y="1340768"/>
            <a:ext cx="3657600" cy="4785712"/>
          </a:xfrm>
        </p:spPr>
        <p:txBody>
          <a:bodyPr>
            <a:normAutofit fontScale="92500" lnSpcReduction="10000"/>
          </a:bodyPr>
          <a:lstStyle/>
          <a:p>
            <a:r>
              <a:rPr lang="nn-NO" sz="1600" dirty="0">
                <a:latin typeface="Times New Roman" pitchFamily="18" charset="0"/>
                <a:cs typeface="Times New Roman" pitchFamily="18" charset="0"/>
              </a:rPr>
              <a:t>KOMISIJAS REGULA (EK) Nr. </a:t>
            </a:r>
            <a:r>
              <a:rPr lang="nn-NO" sz="1600" dirty="0" smtClean="0">
                <a:latin typeface="Times New Roman" pitchFamily="18" charset="0"/>
                <a:cs typeface="Times New Roman" pitchFamily="18" charset="0"/>
              </a:rPr>
              <a:t>2073/2005</a:t>
            </a:r>
            <a:endParaRPr lang="lv-LV" sz="1600" dirty="0" smtClean="0">
              <a:latin typeface="Times New Roman" pitchFamily="18" charset="0"/>
              <a:cs typeface="Times New Roman" pitchFamily="18" charset="0"/>
            </a:endParaRPr>
          </a:p>
          <a:p>
            <a:pPr marL="114300" indent="0">
              <a:buNone/>
            </a:pPr>
            <a:r>
              <a:rPr lang="lv-LV" sz="1600" dirty="0" smtClean="0">
                <a:latin typeface="Times New Roman" pitchFamily="18" charset="0"/>
                <a:cs typeface="Times New Roman" pitchFamily="18" charset="0"/>
              </a:rPr>
              <a:t>Saskaņā ar šo regulu veic liemeņu izmeklējumus kautuvē, gaļas izstrādājumu, maltas gaļas, piena produktu, olu produktu, zvejas produktu, nepasterizētu sulu u.c izmeklējumus dažādos periodiskumos izejot no ražošanas jaudas, specifikas u.c atzītos uzņēmumos </a:t>
            </a:r>
          </a:p>
          <a:p>
            <a:pPr marL="114300" indent="0">
              <a:buNone/>
            </a:pPr>
            <a:r>
              <a:rPr lang="lv-LV" sz="1600" dirty="0" smtClean="0">
                <a:latin typeface="Times New Roman" pitchFamily="18" charset="0"/>
                <a:cs typeface="Times New Roman" pitchFamily="18" charset="0"/>
              </a:rPr>
              <a:t>Attiecībā uz mājražotājiem šīs regulas kritēriji ir iestrādāti vadlīnijās </a:t>
            </a:r>
          </a:p>
          <a:p>
            <a:pPr marL="114300" indent="0">
              <a:buNone/>
            </a:pPr>
            <a:r>
              <a:rPr lang="lv-LV" sz="1600" dirty="0" smtClean="0">
                <a:latin typeface="Times New Roman" pitchFamily="18" charset="0"/>
                <a:cs typeface="Times New Roman" pitchFamily="18" charset="0"/>
              </a:rPr>
              <a:t>( ceļvedis mājražošanā)</a:t>
            </a:r>
          </a:p>
          <a:p>
            <a:pPr marL="114300" indent="0">
              <a:buNone/>
            </a:pPr>
            <a:endParaRPr lang="lv-LV" sz="1600" dirty="0" smtClean="0">
              <a:latin typeface="Times New Roman" pitchFamily="18" charset="0"/>
              <a:cs typeface="Times New Roman" pitchFamily="18" charset="0"/>
            </a:endParaRPr>
          </a:p>
          <a:p>
            <a:pPr marL="114300" indent="0">
              <a:buNone/>
            </a:pPr>
            <a:r>
              <a:rPr lang="lv-LV" sz="1600" dirty="0" smtClean="0">
                <a:latin typeface="Times New Roman" pitchFamily="18" charset="0"/>
                <a:cs typeface="Times New Roman" pitchFamily="18" charset="0"/>
              </a:rPr>
              <a:t>Mājražotājs </a:t>
            </a:r>
            <a:r>
              <a:rPr lang="lv-LV" sz="1600" b="1" dirty="0" smtClean="0">
                <a:latin typeface="Times New Roman" pitchFamily="18" charset="0"/>
                <a:cs typeface="Times New Roman" pitchFamily="18" charset="0"/>
              </a:rPr>
              <a:t>nosaka izmeklējumu periodiskumu pats, vēlams veikt vismaz 1x gadā </a:t>
            </a:r>
          </a:p>
          <a:p>
            <a:pPr marL="114300" indent="0">
              <a:buNone/>
            </a:pPr>
            <a:r>
              <a:rPr lang="lv-LV" sz="1600" b="1" dirty="0" smtClean="0">
                <a:latin typeface="Times New Roman" pitchFamily="18" charset="0"/>
                <a:cs typeface="Times New Roman" pitchFamily="18" charset="0"/>
              </a:rPr>
              <a:t> </a:t>
            </a:r>
            <a:r>
              <a:rPr lang="nn-NO" sz="1600" dirty="0" smtClean="0">
                <a:solidFill>
                  <a:srgbClr val="000000"/>
                </a:solidFill>
                <a:latin typeface="Times New Roman"/>
              </a:rPr>
              <a:t>KOMISIJAS </a:t>
            </a:r>
            <a:r>
              <a:rPr lang="nn-NO" sz="1600" dirty="0">
                <a:solidFill>
                  <a:srgbClr val="000000"/>
                </a:solidFill>
                <a:latin typeface="Times New Roman"/>
              </a:rPr>
              <a:t>REGULA (EK) Nr. </a:t>
            </a:r>
            <a:r>
              <a:rPr lang="lv-LV" sz="1600" dirty="0" smtClean="0">
                <a:solidFill>
                  <a:srgbClr val="212529"/>
                </a:solidFill>
                <a:latin typeface="Times New Roman" pitchFamily="18" charset="0"/>
                <a:cs typeface="Times New Roman" pitchFamily="18" charset="0"/>
              </a:rPr>
              <a:t>2023/915</a:t>
            </a:r>
          </a:p>
          <a:p>
            <a:pPr marL="114300" indent="0">
              <a:buNone/>
            </a:pPr>
            <a:r>
              <a:rPr lang="lv-LV" sz="1600" dirty="0" smtClean="0">
                <a:solidFill>
                  <a:srgbClr val="000000"/>
                </a:solidFill>
                <a:latin typeface="Times New Roman"/>
              </a:rPr>
              <a:t>Saskaņā </a:t>
            </a:r>
            <a:r>
              <a:rPr lang="lv-LV" sz="1600" dirty="0" smtClean="0">
                <a:solidFill>
                  <a:srgbClr val="000000"/>
                </a:solidFill>
                <a:latin typeface="Times New Roman"/>
              </a:rPr>
              <a:t>ar šo regulu veic testēšanu uz benzo(a) pirēnu  kūpinājumiem</a:t>
            </a:r>
          </a:p>
          <a:p>
            <a:pPr marL="114300" indent="0">
              <a:buNone/>
            </a:pPr>
            <a:r>
              <a:rPr lang="lv-LV" sz="1600" dirty="0" smtClean="0">
                <a:solidFill>
                  <a:srgbClr val="000000"/>
                </a:solidFill>
                <a:latin typeface="Times New Roman"/>
              </a:rPr>
              <a:t>Veic </a:t>
            </a:r>
            <a:r>
              <a:rPr lang="lv-LV" sz="1600" b="1" dirty="0" smtClean="0">
                <a:solidFill>
                  <a:srgbClr val="000000"/>
                </a:solidFill>
                <a:latin typeface="Times New Roman"/>
              </a:rPr>
              <a:t>uzsākot ražošanu </a:t>
            </a:r>
            <a:r>
              <a:rPr lang="lv-LV" sz="1600" dirty="0" smtClean="0">
                <a:solidFill>
                  <a:srgbClr val="000000"/>
                </a:solidFill>
                <a:latin typeface="Times New Roman"/>
              </a:rPr>
              <a:t>vai mainot tehnoloģisko procesu</a:t>
            </a:r>
            <a:endParaRPr lang="lv-LV" sz="1600" dirty="0"/>
          </a:p>
        </p:txBody>
      </p:sp>
      <p:cxnSp>
        <p:nvCxnSpPr>
          <p:cNvPr id="8" name="Straight Arrow Connector 7"/>
          <p:cNvCxnSpPr/>
          <p:nvPr/>
        </p:nvCxnSpPr>
        <p:spPr>
          <a:xfrm flipV="1">
            <a:off x="3464632" y="3356992"/>
            <a:ext cx="6480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1176534"/>
            <a:ext cx="3744416" cy="253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548" y="3777972"/>
            <a:ext cx="3844828" cy="282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464632" y="3573016"/>
            <a:ext cx="59101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48927" y="5445224"/>
            <a:ext cx="80672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753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pPr algn="ctr"/>
            <a:r>
              <a:rPr lang="lv-LV" sz="3600" dirty="0" smtClean="0">
                <a:latin typeface="Times New Roman" pitchFamily="18" charset="0"/>
                <a:cs typeface="Times New Roman" pitchFamily="18" charset="0"/>
              </a:rPr>
              <a:t>Derīguma termiņa izmeklējumi</a:t>
            </a:r>
            <a:endParaRPr lang="lv-LV" sz="36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124744"/>
            <a:ext cx="7620000" cy="5276056"/>
          </a:xfrm>
        </p:spPr>
        <p:txBody>
          <a:bodyPr>
            <a:normAutofit/>
          </a:bodyPr>
          <a:lstStyle/>
          <a:p>
            <a:pPr algn="just"/>
            <a:r>
              <a:rPr lang="lv-LV" sz="1600" dirty="0" smtClean="0">
                <a:latin typeface="Times New Roman" pitchFamily="18" charset="0"/>
                <a:cs typeface="Times New Roman" pitchFamily="18" charset="0"/>
              </a:rPr>
              <a:t>Pārtikas produktu derīguma termiņa un uzglabāšanas apstākļu laboratoriskajiem izmeklējumiem var izvēlēties īpašus kritērijus, piemēram, indikatoru mikroorganismus jeb surogātmikrofloru (koliformas  baktērijas jeb </a:t>
            </a:r>
            <a:r>
              <a:rPr lang="lv-LV" sz="1600" i="1" dirty="0" smtClean="0">
                <a:latin typeface="Times New Roman" pitchFamily="18" charset="0"/>
                <a:cs typeface="Times New Roman" pitchFamily="18" charset="0"/>
              </a:rPr>
              <a:t>Enterobacteriacea</a:t>
            </a:r>
            <a:r>
              <a:rPr lang="lv-LV" sz="1600" dirty="0" smtClean="0">
                <a:latin typeface="Times New Roman" pitchFamily="18" charset="0"/>
                <a:cs typeface="Times New Roman" pitchFamily="18" charset="0"/>
              </a:rPr>
              <a:t>, baktēriju kopskaitu jeb </a:t>
            </a:r>
            <a:r>
              <a:rPr lang="lv-LV" sz="1600" i="1" dirty="0" smtClean="0">
                <a:latin typeface="Times New Roman" pitchFamily="18" charset="0"/>
                <a:cs typeface="Times New Roman" pitchFamily="18" charset="0"/>
              </a:rPr>
              <a:t>MAFAM</a:t>
            </a:r>
            <a:r>
              <a:rPr lang="lv-LV" sz="1600" dirty="0" smtClean="0">
                <a:latin typeface="Times New Roman" pitchFamily="18" charset="0"/>
                <a:cs typeface="Times New Roman" pitchFamily="18" charset="0"/>
              </a:rPr>
              <a:t>, pelējuma un rauga sēnītes), fizikāli-ķīmiskos , organoleptiskos rādītājus, un ja nepieciešams, produktiem raksturīgos patogēnos mikroorganismus.</a:t>
            </a:r>
          </a:p>
          <a:p>
            <a:pPr algn="just"/>
            <a:r>
              <a:rPr lang="lv-LV" sz="1600" dirty="0" smtClean="0">
                <a:latin typeface="Times New Roman" pitchFamily="18" charset="0"/>
                <a:cs typeface="Times New Roman" pitchFamily="18" charset="0"/>
              </a:rPr>
              <a:t>Tomēr atsevišķos gadījumos var iztikt arī bez laboratoriskajiem izmeklējumiem, piemērojot Labas higiēnas prakses vadlīnijās  vai starptautiski atzītos standartos rekomendētos produktu uzglabāšanas režīmus un derīguma termiņus, var izmantot produkta sensoro novērtēšanu termiņa beigās, var konsultēties ar asociāciju un biedrību speciālistiem.</a:t>
            </a:r>
          </a:p>
          <a:p>
            <a:pPr algn="just"/>
            <a:r>
              <a:rPr lang="lv-LV" sz="1600" dirty="0" smtClean="0">
                <a:latin typeface="Times New Roman" pitchFamily="18" charset="0"/>
                <a:cs typeface="Times New Roman" pitchFamily="18" charset="0"/>
              </a:rPr>
              <a:t>Derīguma termiņa noteikšana ir būtiska , ja nav veikta derīguma termiņa izpēte ražošanā esošiem produktiem, ja veido jaunu produktu, veicot izmaiņas tehnoloģiskajā procesā, pārskatot iepriekš noteikto derīguma termiņu, mainot mazumtirdzniecības iepakojumu, mainot uzglabāšanas  un /vai pārvadāšanas </a:t>
            </a:r>
            <a:r>
              <a:rPr lang="lv-LV" sz="1600" dirty="0" smtClean="0">
                <a:latin typeface="Times New Roman" pitchFamily="18" charset="0"/>
                <a:cs typeface="Times New Roman" pitchFamily="18" charset="0"/>
              </a:rPr>
              <a:t>apstākļus.</a:t>
            </a:r>
            <a:endParaRPr lang="lv-LV" sz="1600" dirty="0" smtClean="0">
              <a:latin typeface="Times New Roman" pitchFamily="18" charset="0"/>
              <a:cs typeface="Times New Roman" pitchFamily="18" charset="0"/>
            </a:endParaRPr>
          </a:p>
          <a:p>
            <a:pPr algn="just"/>
            <a:r>
              <a:rPr lang="lv-LV" sz="1600" b="1" dirty="0" smtClean="0">
                <a:latin typeface="Times New Roman" pitchFamily="18" charset="0"/>
                <a:cs typeface="Times New Roman" pitchFamily="18" charset="0"/>
              </a:rPr>
              <a:t>Vienmēr jāņem vērā produkta ph, sāls saturs, ūdens saturs, iepakojums, pārstrādes apstākļi,derīguma laiks,  konservanti u.c būtiskas lietas, kas ir ietekmējošie faktori </a:t>
            </a:r>
            <a:endParaRPr lang="lv-LV"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971291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lv-LV" sz="3600" dirty="0" smtClean="0">
                <a:latin typeface="Times New Roman" pitchFamily="18" charset="0"/>
                <a:cs typeface="Times New Roman" pitchFamily="18" charset="0"/>
              </a:rPr>
              <a:t>Turpinājums</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908720"/>
            <a:ext cx="7620000" cy="5472608"/>
          </a:xfrm>
        </p:spPr>
        <p:txBody>
          <a:bodyPr>
            <a:normAutofit fontScale="85000" lnSpcReduction="10000"/>
          </a:bodyPr>
          <a:lstStyle/>
          <a:p>
            <a:pPr algn="just"/>
            <a:r>
              <a:rPr lang="lv-LV" sz="1800" dirty="0" smtClean="0">
                <a:latin typeface="Times New Roman" pitchFamily="18" charset="0"/>
                <a:cs typeface="Times New Roman" pitchFamily="18" charset="0"/>
              </a:rPr>
              <a:t>Baktēriju kopskaits</a:t>
            </a:r>
            <a:r>
              <a:rPr lang="lv-LV" sz="1800" i="1" dirty="0" smtClean="0">
                <a:latin typeface="Times New Roman" pitchFamily="18" charset="0"/>
                <a:cs typeface="Times New Roman" pitchFamily="18" charset="0"/>
              </a:rPr>
              <a:t>( MAFAM) </a:t>
            </a:r>
            <a:r>
              <a:rPr lang="lv-LV" sz="1800" dirty="0" smtClean="0">
                <a:latin typeface="Times New Roman" pitchFamily="18" charset="0"/>
                <a:cs typeface="Times New Roman" pitchFamily="18" charset="0"/>
              </a:rPr>
              <a:t>ir viens no visbiežāk lietotajiem kritērijiem, kuru lieto lai raksturotu pārtikas mikrobioloģisko kvalitāti. </a:t>
            </a:r>
          </a:p>
          <a:p>
            <a:pPr marL="114300" indent="0" algn="just">
              <a:buNone/>
            </a:pPr>
            <a:r>
              <a:rPr lang="lv-LV" sz="1800" i="1" dirty="0" smtClean="0">
                <a:latin typeface="Times New Roman" pitchFamily="18" charset="0"/>
                <a:cs typeface="Times New Roman" pitchFamily="18" charset="0"/>
              </a:rPr>
              <a:t>   </a:t>
            </a:r>
            <a:r>
              <a:rPr lang="lv-LV" sz="1800" b="1" i="1" dirty="0" smtClean="0">
                <a:latin typeface="Times New Roman" pitchFamily="18" charset="0"/>
                <a:cs typeface="Times New Roman" pitchFamily="18" charset="0"/>
              </a:rPr>
              <a:t>MAFAM</a:t>
            </a:r>
            <a:r>
              <a:rPr lang="lv-LV" sz="1800" dirty="0" smtClean="0">
                <a:latin typeface="Times New Roman" pitchFamily="18" charset="0"/>
                <a:cs typeface="Times New Roman" pitchFamily="18" charset="0"/>
              </a:rPr>
              <a:t>-mezofīlie aerobie un fakultatīvi anaerobie mikroorganismi.Pārāk liels baktēriju    daudzums </a:t>
            </a:r>
            <a:r>
              <a:rPr lang="lv-LV" sz="1800" dirty="0" smtClean="0">
                <a:solidFill>
                  <a:srgbClr val="2F2B20"/>
                </a:solidFill>
                <a:latin typeface="Times New Roman" pitchFamily="18" charset="0"/>
                <a:cs typeface="Times New Roman" pitchFamily="18" charset="0"/>
              </a:rPr>
              <a:t>10 </a:t>
            </a:r>
            <a:r>
              <a:rPr lang="lv-LV" sz="1800" baseline="30000" dirty="0" smtClean="0">
                <a:solidFill>
                  <a:srgbClr val="2F2B20"/>
                </a:solidFill>
                <a:latin typeface="Times New Roman" pitchFamily="18" charset="0"/>
                <a:cs typeface="Times New Roman" pitchFamily="18" charset="0"/>
              </a:rPr>
              <a:t>5-6</a:t>
            </a:r>
            <a:r>
              <a:rPr lang="lv-LV" sz="1800" dirty="0" smtClean="0">
                <a:solidFill>
                  <a:srgbClr val="2F2B20"/>
                </a:solidFill>
                <a:latin typeface="Times New Roman" pitchFamily="18" charset="0"/>
                <a:cs typeface="Times New Roman" pitchFamily="18" charset="0"/>
              </a:rPr>
              <a:t>  </a:t>
            </a:r>
            <a:r>
              <a:rPr lang="lv-LV" sz="1800" dirty="0">
                <a:solidFill>
                  <a:srgbClr val="2F2B20"/>
                </a:solidFill>
                <a:latin typeface="Times New Roman" pitchFamily="18" charset="0"/>
                <a:cs typeface="Times New Roman" pitchFamily="18" charset="0"/>
              </a:rPr>
              <a:t>KVV/g un vairāk</a:t>
            </a:r>
            <a:r>
              <a:rPr lang="lv-LV" sz="1800" dirty="0" smtClean="0">
                <a:latin typeface="Times New Roman" pitchFamily="18" charset="0"/>
                <a:cs typeface="Times New Roman" pitchFamily="18" charset="0"/>
              </a:rPr>
              <a:t> pārtikā norāda uz vispārējo higiēnas normu un  tehnoloģiskā procesa nosacījumu neievērošanu pārtikas gatavošanas, uzglabāšanas un realizācijas laikā, īpaši ja notika tās termiskā apstrāde. MAFAM kā kritēriju </a:t>
            </a:r>
            <a:r>
              <a:rPr lang="lv-LV" sz="1800" b="1" dirty="0" smtClean="0">
                <a:latin typeface="Times New Roman" pitchFamily="18" charset="0"/>
                <a:cs typeface="Times New Roman" pitchFamily="18" charset="0"/>
              </a:rPr>
              <a:t>nepiemēro</a:t>
            </a:r>
            <a:r>
              <a:rPr lang="lv-LV" sz="1800" dirty="0" smtClean="0">
                <a:latin typeface="Times New Roman" pitchFamily="18" charset="0"/>
                <a:cs typeface="Times New Roman" pitchFamily="18" charset="0"/>
              </a:rPr>
              <a:t> tādai pārtikai , kas ir gatava lietošanai, ko vairs termiski neapstrādās, ja tās sastāvā ir fermentētu produktu komponenti, piemēram,  </a:t>
            </a:r>
            <a:r>
              <a:rPr lang="lv-LV" sz="1800" b="1" dirty="0" smtClean="0">
                <a:latin typeface="Times New Roman" pitchFamily="18" charset="0"/>
                <a:cs typeface="Times New Roman" pitchFamily="18" charset="0"/>
              </a:rPr>
              <a:t>skābpiena produkti, sieri, skābēti, marinēti dārzeņi</a:t>
            </a:r>
            <a:r>
              <a:rPr lang="lv-LV" sz="1800" dirty="0" smtClean="0">
                <a:latin typeface="Times New Roman" pitchFamily="18" charset="0"/>
                <a:cs typeface="Times New Roman" pitchFamily="18" charset="0"/>
              </a:rPr>
              <a:t>.</a:t>
            </a:r>
            <a:endParaRPr lang="lv-LV" sz="1800" dirty="0" smtClean="0">
              <a:latin typeface="Times New Roman" pitchFamily="18" charset="0"/>
              <a:cs typeface="Times New Roman" pitchFamily="18" charset="0"/>
            </a:endParaRPr>
          </a:p>
          <a:p>
            <a:pPr algn="just"/>
            <a:r>
              <a:rPr lang="lv-LV" sz="1800" b="1" i="1" dirty="0" smtClean="0">
                <a:latin typeface="Times New Roman" pitchFamily="18" charset="0"/>
                <a:cs typeface="Times New Roman" pitchFamily="18" charset="0"/>
              </a:rPr>
              <a:t>Enterobacteriacea</a:t>
            </a:r>
            <a:r>
              <a:rPr lang="lv-LV" sz="1800" dirty="0" smtClean="0">
                <a:latin typeface="Times New Roman" pitchFamily="18" charset="0"/>
                <a:cs typeface="Times New Roman" pitchFamily="18" charset="0"/>
              </a:rPr>
              <a:t>  dzimta jeb koliformas baktērijas  ietver vairākas baktēriju ģintis un sugas, t.sk Salmonella spp., Escherihia, Shigella, kopā vairāk nekā 100 mikroorganismu ģintis. Koliformas baktērijas kā standartorganismus lieto vairākās valstīs gan pārtikas produktu, gan dzeramā ūdens pārbaudēm, lai noteiktu fekālo piesārņojumu. Koliformas baktērijas ir labs indikatororganisms, ko lieto lai izvērtētu higiēnas noteikumu ievērošanu un produkta piesārņošanas pakāpi pēc apstrādes posma. Noteikta minētās grupas koncentrācija produktā , līdz 10 </a:t>
            </a:r>
            <a:r>
              <a:rPr lang="lv-LV" sz="1800" baseline="30000" dirty="0" smtClean="0">
                <a:latin typeface="Times New Roman" pitchFamily="18" charset="0"/>
                <a:cs typeface="Times New Roman" pitchFamily="18" charset="0"/>
              </a:rPr>
              <a:t>2</a:t>
            </a:r>
            <a:r>
              <a:rPr lang="lv-LV" sz="1800" dirty="0" smtClean="0">
                <a:latin typeface="Times New Roman" pitchFamily="18" charset="0"/>
                <a:cs typeface="Times New Roman" pitchFamily="18" charset="0"/>
              </a:rPr>
              <a:t>  KVV/g un vairāk , norāda uz piesārņojuma fekālo izcelsmi, bet termiski apstrādātos produktos liecina par atkārtotu piesārņošanu. </a:t>
            </a:r>
            <a:r>
              <a:rPr lang="lv-LV" sz="1800" b="1" dirty="0" smtClean="0">
                <a:latin typeface="Times New Roman" pitchFamily="18" charset="0"/>
                <a:cs typeface="Times New Roman" pitchFamily="18" charset="0"/>
              </a:rPr>
              <a:t>Enterobacteriacea kā rādītāju nevar izmantot izvērtējot piesārņojumu svaigiem augļiem un dārzeņiem vai produktiem, kuri tos satur.</a:t>
            </a:r>
          </a:p>
          <a:p>
            <a:pPr algn="just"/>
            <a:r>
              <a:rPr lang="lv-LV" sz="1800" b="1" i="1" dirty="0" smtClean="0">
                <a:latin typeface="Times New Roman" pitchFamily="18" charset="0"/>
                <a:cs typeface="Times New Roman" pitchFamily="18" charset="0"/>
              </a:rPr>
              <a:t>Staphylococcus aureus </a:t>
            </a:r>
            <a:r>
              <a:rPr lang="lv-LV" sz="1800" dirty="0" smtClean="0">
                <a:latin typeface="Times New Roman" pitchFamily="18" charset="0"/>
                <a:cs typeface="Times New Roman" pitchFamily="18" charset="0"/>
              </a:rPr>
              <a:t>piesārņojums rodas pārtikā nonākot saskarē ar cilvēku vai dzīvnieku</a:t>
            </a:r>
          </a:p>
          <a:p>
            <a:pPr marL="114300" indent="0" algn="just">
              <a:buNone/>
            </a:pPr>
            <a:r>
              <a:rPr lang="lv-LV" sz="1800" dirty="0" smtClean="0">
                <a:latin typeface="Times New Roman" pitchFamily="18" charset="0"/>
                <a:cs typeface="Times New Roman" pitchFamily="18" charset="0"/>
              </a:rPr>
              <a:t>( piemēram, govs) kurš ir strutainas saslimšanas slimnieks vai stafilokoka nēsātājs.Apmēram 25-40% cilvēku normāli ir S.aureus nēsātāji.Baktērijas izplatās ar personāla roku un dažādu ražošanā izmantotu aprīkojumu, virsmu, izejvielu starpniecību. Paaugstināts daudzums(t.i  vairāk kā 10 </a:t>
            </a:r>
            <a:r>
              <a:rPr lang="lv-LV" sz="1800" baseline="30000" dirty="0" smtClean="0">
                <a:latin typeface="Times New Roman" pitchFamily="18" charset="0"/>
                <a:cs typeface="Times New Roman" pitchFamily="18" charset="0"/>
              </a:rPr>
              <a:t>4</a:t>
            </a:r>
            <a:r>
              <a:rPr lang="lv-LV" sz="1800" dirty="0" smtClean="0">
                <a:latin typeface="Times New Roman" pitchFamily="18" charset="0"/>
                <a:cs typeface="Times New Roman" pitchFamily="18" charset="0"/>
              </a:rPr>
              <a:t> -10 </a:t>
            </a:r>
            <a:r>
              <a:rPr lang="lv-LV" sz="1800" baseline="30000" dirty="0" smtClean="0">
                <a:latin typeface="Times New Roman" pitchFamily="18" charset="0"/>
                <a:cs typeface="Times New Roman" pitchFamily="18" charset="0"/>
              </a:rPr>
              <a:t>5  </a:t>
            </a:r>
            <a:r>
              <a:rPr lang="lv-LV" sz="1800" dirty="0" smtClean="0">
                <a:latin typeface="Times New Roman" pitchFamily="18" charset="0"/>
                <a:cs typeface="Times New Roman" pitchFamily="18" charset="0"/>
              </a:rPr>
              <a:t>KVV /g) , norāda uz sliktu personāla higiēnas praksi un pārtika var potenciāli saturēt </a:t>
            </a:r>
            <a:r>
              <a:rPr lang="lv-LV" sz="1800" dirty="0" smtClean="0">
                <a:solidFill>
                  <a:srgbClr val="FF0000"/>
                </a:solidFill>
                <a:latin typeface="Times New Roman" pitchFamily="18" charset="0"/>
                <a:cs typeface="Times New Roman" pitchFamily="18" charset="0"/>
              </a:rPr>
              <a:t>enterotoksīnus,</a:t>
            </a:r>
            <a:r>
              <a:rPr lang="lv-LV" sz="1800" dirty="0" smtClean="0">
                <a:latin typeface="Times New Roman" pitchFamily="18" charset="0"/>
                <a:cs typeface="Times New Roman" pitchFamily="18" charset="0"/>
              </a:rPr>
              <a:t> kas veidojas šo mikroorganismu augšanas procesā , tas liecina par temperatūras režīma vai uzglabāšanas laika  un apstrādes nosacījumu neievērošanu.</a:t>
            </a:r>
            <a:endParaRPr lang="lv-LV" sz="1800" dirty="0">
              <a:latin typeface="Times New Roman" pitchFamily="18" charset="0"/>
              <a:cs typeface="Times New Roman" pitchFamily="18" charset="0"/>
            </a:endParaRPr>
          </a:p>
        </p:txBody>
      </p:sp>
    </p:spTree>
    <p:extLst>
      <p:ext uri="{BB962C8B-B14F-4D97-AF65-F5344CB8AC3E}">
        <p14:creationId xmlns:p14="http://schemas.microsoft.com/office/powerpoint/2010/main" val="2956079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200" dirty="0" smtClean="0">
                <a:latin typeface="Times New Roman" pitchFamily="18" charset="0"/>
                <a:cs typeface="Times New Roman" pitchFamily="18" charset="0"/>
              </a:rPr>
              <a:t>Svarīgi </a:t>
            </a:r>
            <a:r>
              <a:rPr lang="lv-LV" sz="3200" dirty="0">
                <a:latin typeface="Times New Roman" pitchFamily="18" charset="0"/>
                <a:cs typeface="Times New Roman" pitchFamily="18" charset="0"/>
              </a:rPr>
              <a:t>zināt ! Listeria monocytogenes </a:t>
            </a:r>
          </a:p>
        </p:txBody>
      </p:sp>
      <p:sp>
        <p:nvSpPr>
          <p:cNvPr id="3" name="Content Placeholder 2"/>
          <p:cNvSpPr>
            <a:spLocks noGrp="1"/>
          </p:cNvSpPr>
          <p:nvPr>
            <p:ph idx="1"/>
          </p:nvPr>
        </p:nvSpPr>
        <p:spPr>
          <a:xfrm>
            <a:off x="323528" y="1124744"/>
            <a:ext cx="7620000" cy="4800600"/>
          </a:xfrm>
        </p:spPr>
        <p:txBody>
          <a:bodyPr>
            <a:noAutofit/>
          </a:bodyPr>
          <a:lstStyle/>
          <a:p>
            <a:pPr algn="just"/>
            <a:r>
              <a:rPr lang="lv-LV" sz="1600" dirty="0">
                <a:latin typeface="Times New Roman" pitchFamily="18" charset="0"/>
                <a:cs typeface="Times New Roman" pitchFamily="18" charset="0"/>
              </a:rPr>
              <a:t>Par produkta ražošanu atbildīgais pārtikas nozares dalībnieks pēc vajadzības veic pētījumus </a:t>
            </a:r>
            <a:r>
              <a:rPr lang="lv-LV" sz="1600" dirty="0" smtClean="0">
                <a:latin typeface="Times New Roman" pitchFamily="18" charset="0"/>
                <a:cs typeface="Times New Roman" pitchFamily="18" charset="0"/>
              </a:rPr>
              <a:t>lai </a:t>
            </a:r>
            <a:r>
              <a:rPr lang="lv-LV" sz="1600" dirty="0">
                <a:latin typeface="Times New Roman" pitchFamily="18" charset="0"/>
                <a:cs typeface="Times New Roman" pitchFamily="18" charset="0"/>
              </a:rPr>
              <a:t>pārbaudītu atbilstību kritērijiem derīguma laikā. Tas īpaši attiecas uz lietošanai cilvēka uzturā gataviem produktiem, kas var veicināt </a:t>
            </a:r>
            <a:r>
              <a:rPr lang="lv-LV" sz="1600" i="1" dirty="0">
                <a:latin typeface="Times New Roman" pitchFamily="18" charset="0"/>
                <a:cs typeface="Times New Roman" pitchFamily="18" charset="0"/>
              </a:rPr>
              <a:t>Listeria monocytogenes</a:t>
            </a:r>
            <a:r>
              <a:rPr lang="lv-LV" sz="1600" dirty="0">
                <a:latin typeface="Times New Roman" pitchFamily="18" charset="0"/>
                <a:cs typeface="Times New Roman" pitchFamily="18" charset="0"/>
              </a:rPr>
              <a:t> augšanu un radīt Listeria monocytogenes draudus sabiedrības veselībai</a:t>
            </a:r>
            <a:r>
              <a:rPr lang="lv-LV" sz="1600" dirty="0" smtClean="0">
                <a:latin typeface="Times New Roman" pitchFamily="18" charset="0"/>
                <a:cs typeface="Times New Roman" pitchFamily="18" charset="0"/>
              </a:rPr>
              <a:t>.( Regula 2073/2005) </a:t>
            </a:r>
          </a:p>
          <a:p>
            <a:pPr algn="just"/>
            <a:r>
              <a:rPr lang="lv-LV" sz="1600" dirty="0" smtClean="0">
                <a:latin typeface="Times New Roman" pitchFamily="18" charset="0"/>
                <a:cs typeface="Times New Roman" pitchFamily="18" charset="0"/>
              </a:rPr>
              <a:t>Listerijas </a:t>
            </a:r>
            <a:r>
              <a:rPr lang="lv-LV" sz="1600" dirty="0">
                <a:latin typeface="Times New Roman" pitchFamily="18" charset="0"/>
                <a:cs typeface="Times New Roman" pitchFamily="18" charset="0"/>
              </a:rPr>
              <a:t>ir plaši sastopamas dabā – ūdenī, augsnē, tās atrodamas arī uz dārzeņiem. Tās ir ļoti noturīgas un apkārtējā vidē var saglabāties līdz 7 gadiem, iztur sasaldēšanu. Vārot un pasterizējot, iet bojā 3 minūšu laikā. Listērijas spēj intensīvi vairoties gaļā 4-6° C temperatūrā, tādēļ to nereti dēvē par „ledusskapja mikroorganismu”. </a:t>
            </a:r>
            <a:endParaRPr lang="lv-LV" sz="1600" dirty="0" smtClean="0">
              <a:latin typeface="Times New Roman" pitchFamily="18" charset="0"/>
              <a:cs typeface="Times New Roman" pitchFamily="18" charset="0"/>
            </a:endParaRPr>
          </a:p>
          <a:p>
            <a:pPr algn="just"/>
            <a:r>
              <a:rPr lang="lv-LV" sz="1600" b="1" dirty="0">
                <a:latin typeface="Times New Roman" pitchFamily="18" charset="0"/>
                <a:cs typeface="Times New Roman" pitchFamily="18" charset="0"/>
              </a:rPr>
              <a:t>Pārtikas produkti, kuros visbiežāk konstatē </a:t>
            </a:r>
            <a:r>
              <a:rPr lang="lv-LV" sz="1600" b="1" dirty="0" smtClean="0">
                <a:latin typeface="Times New Roman" pitchFamily="18" charset="0"/>
                <a:cs typeface="Times New Roman" pitchFamily="18" charset="0"/>
              </a:rPr>
              <a:t>listērijas: </a:t>
            </a:r>
            <a:r>
              <a:rPr lang="lv-LV" sz="1600" b="1" dirty="0" smtClean="0">
                <a:latin typeface="Times New Roman" pitchFamily="18" charset="0"/>
                <a:cs typeface="Times New Roman" pitchFamily="18" charset="0"/>
              </a:rPr>
              <a:t>jēla, auksti kūpināta  </a:t>
            </a:r>
            <a:r>
              <a:rPr lang="lv-LV" sz="1600" b="1" dirty="0">
                <a:latin typeface="Times New Roman" pitchFamily="18" charset="0"/>
                <a:cs typeface="Times New Roman" pitchFamily="18" charset="0"/>
              </a:rPr>
              <a:t>gaļa, kā arī citi gaļas produkti (visbiežāk tiek minēta cāļa gaļa, ko lieto gatavos „sendvidžos</a:t>
            </a:r>
            <a:r>
              <a:rPr lang="lv-LV" sz="1600" b="1" dirty="0" smtClean="0">
                <a:latin typeface="Times New Roman" pitchFamily="18" charset="0"/>
                <a:cs typeface="Times New Roman" pitchFamily="18" charset="0"/>
              </a:rPr>
              <a:t>”); piena </a:t>
            </a:r>
            <a:r>
              <a:rPr lang="lv-LV" sz="1600" b="1" dirty="0">
                <a:latin typeface="Times New Roman" pitchFamily="18" charset="0"/>
                <a:cs typeface="Times New Roman" pitchFamily="18" charset="0"/>
              </a:rPr>
              <a:t>produkti (nepasterizēts piens, mīkstie sieri, piemēram, brinza, feta, kamambērs, rikota, brī</a:t>
            </a:r>
            <a:r>
              <a:rPr lang="lv-LV" sz="1600" b="1" dirty="0" smtClean="0">
                <a:latin typeface="Times New Roman" pitchFamily="18" charset="0"/>
                <a:cs typeface="Times New Roman" pitchFamily="18" charset="0"/>
              </a:rPr>
              <a:t>); augu </a:t>
            </a:r>
            <a:r>
              <a:rPr lang="lv-LV" sz="1600" b="1" dirty="0">
                <a:latin typeface="Times New Roman" pitchFamily="18" charset="0"/>
                <a:cs typeface="Times New Roman" pitchFamily="18" charset="0"/>
              </a:rPr>
              <a:t>izcelsmes produkti (dažādi salāti</a:t>
            </a:r>
            <a:r>
              <a:rPr lang="lv-LV" sz="1600" b="1" dirty="0" smtClean="0">
                <a:latin typeface="Times New Roman" pitchFamily="18" charset="0"/>
                <a:cs typeface="Times New Roman" pitchFamily="18" charset="0"/>
              </a:rPr>
              <a:t>); olas; dažādas pastētes;jūras </a:t>
            </a:r>
            <a:r>
              <a:rPr lang="lv-LV" sz="1600" b="1" dirty="0">
                <a:latin typeface="Times New Roman" pitchFamily="18" charset="0"/>
                <a:cs typeface="Times New Roman" pitchFamily="18" charset="0"/>
              </a:rPr>
              <a:t>produkti (gliemenes, </a:t>
            </a:r>
            <a:r>
              <a:rPr lang="lv-LV" sz="1600" b="1" dirty="0" smtClean="0">
                <a:latin typeface="Times New Roman" pitchFamily="18" charset="0"/>
                <a:cs typeface="Times New Roman" pitchFamily="18" charset="0"/>
              </a:rPr>
              <a:t>zivis)</a:t>
            </a:r>
            <a:r>
              <a:rPr lang="lv-LV" sz="1600" dirty="0" smtClean="0">
                <a:solidFill>
                  <a:srgbClr val="2C2C2C"/>
                </a:solidFill>
                <a:latin typeface="Roboto"/>
              </a:rPr>
              <a:t>, </a:t>
            </a:r>
            <a:r>
              <a:rPr lang="lv-LV" sz="1600" b="1" dirty="0" smtClean="0">
                <a:solidFill>
                  <a:srgbClr val="2C2C2C"/>
                </a:solidFill>
                <a:latin typeface="Times New Roman" pitchFamily="18" charset="0"/>
                <a:cs typeface="Times New Roman" pitchFamily="18" charset="0"/>
              </a:rPr>
              <a:t>vakuumā </a:t>
            </a:r>
            <a:r>
              <a:rPr lang="lv-LV" sz="1600" b="1" dirty="0">
                <a:solidFill>
                  <a:srgbClr val="2C2C2C"/>
                </a:solidFill>
                <a:latin typeface="Times New Roman" pitchFamily="18" charset="0"/>
                <a:cs typeface="Times New Roman" pitchFamily="18" charset="0"/>
              </a:rPr>
              <a:t>iepakota pārtika ar ilgu derīguma termiņu</a:t>
            </a:r>
            <a:r>
              <a:rPr lang="lv-LV" sz="1600" b="1" dirty="0" smtClean="0">
                <a:latin typeface="Times New Roman" pitchFamily="18" charset="0"/>
                <a:cs typeface="Times New Roman" pitchFamily="18" charset="0"/>
              </a:rPr>
              <a:t>.</a:t>
            </a:r>
            <a:endParaRPr lang="lv-LV" sz="1600" b="1" dirty="0" smtClean="0">
              <a:latin typeface="Times New Roman" pitchFamily="18" charset="0"/>
              <a:cs typeface="Times New Roman" pitchFamily="18" charset="0"/>
            </a:endParaRPr>
          </a:p>
          <a:p>
            <a:pPr algn="just"/>
            <a:r>
              <a:rPr lang="lv-LV" sz="1600" dirty="0" smtClean="0">
                <a:latin typeface="Times New Roman" pitchFamily="18" charset="0"/>
                <a:cs typeface="Times New Roman" pitchFamily="18" charset="0"/>
              </a:rPr>
              <a:t>Ja ražosiet produktus,kas var veicināt listēriju risku,  periodiski izmeklējumi jāveic saskaņā ar pieminēto EK Regulu 2073/2005</a:t>
            </a:r>
            <a:endParaRPr lang="lv-LV" sz="1600" dirty="0">
              <a:latin typeface="Times New Roman" pitchFamily="18" charset="0"/>
              <a:cs typeface="Times New Roman" pitchFamily="18" charset="0"/>
            </a:endParaRPr>
          </a:p>
          <a:p>
            <a:pPr algn="just"/>
            <a:endParaRPr lang="lv-LV" sz="1600" dirty="0"/>
          </a:p>
        </p:txBody>
      </p:sp>
    </p:spTree>
    <p:extLst>
      <p:ext uri="{BB962C8B-B14F-4D97-AF65-F5344CB8AC3E}">
        <p14:creationId xmlns:p14="http://schemas.microsoft.com/office/powerpoint/2010/main" val="2328465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620000" cy="922114"/>
          </a:xfrm>
        </p:spPr>
        <p:txBody>
          <a:bodyPr/>
          <a:lstStyle/>
          <a:p>
            <a:pPr algn="ctr"/>
            <a:r>
              <a:rPr lang="lv-LV" sz="3600" dirty="0">
                <a:latin typeface="Times New Roman" pitchFamily="18" charset="0"/>
                <a:cs typeface="Times New Roman" pitchFamily="18" charset="0"/>
              </a:rPr>
              <a:t>Svarīgi zināt ! </a:t>
            </a:r>
            <a:r>
              <a:rPr lang="lv-LV" sz="3600" dirty="0" smtClean="0">
                <a:latin typeface="Times New Roman" pitchFamily="18" charset="0"/>
                <a:cs typeface="Times New Roman" pitchFamily="18" charset="0"/>
              </a:rPr>
              <a:t>Salmonella spp.</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7620000" cy="5276056"/>
          </a:xfrm>
        </p:spPr>
        <p:txBody>
          <a:bodyPr>
            <a:normAutofit/>
          </a:bodyPr>
          <a:lstStyle/>
          <a:p>
            <a:pPr algn="just"/>
            <a:r>
              <a:rPr lang="lv-LV" sz="1700" dirty="0">
                <a:latin typeface="Times New Roman" pitchFamily="18" charset="0"/>
                <a:cs typeface="Times New Roman" pitchFamily="18" charset="0"/>
              </a:rPr>
              <a:t>S</a:t>
            </a:r>
            <a:r>
              <a:rPr lang="lv-LV" sz="1600" dirty="0">
                <a:latin typeface="Times New Roman" pitchFamily="18" charset="0"/>
                <a:cs typeface="Times New Roman" pitchFamily="18" charset="0"/>
              </a:rPr>
              <a:t>almoneloze ir infekcijas slimība, kas galvenokārt skar kuņģa - zarnu traktu</a:t>
            </a:r>
            <a:r>
              <a:rPr lang="lv-LV" sz="1600" dirty="0" smtClean="0">
                <a:latin typeface="Times New Roman" pitchFamily="18" charset="0"/>
                <a:cs typeface="Times New Roman" pitchFamily="18" charset="0"/>
              </a:rPr>
              <a:t>.</a:t>
            </a:r>
            <a:endParaRPr lang="lv-LV" sz="1600" dirty="0">
              <a:latin typeface="Times New Roman" pitchFamily="18" charset="0"/>
              <a:cs typeface="Times New Roman" pitchFamily="18" charset="0"/>
            </a:endParaRPr>
          </a:p>
          <a:p>
            <a:pPr algn="just"/>
            <a:r>
              <a:rPr lang="lv-LV" sz="1600" dirty="0">
                <a:latin typeface="Times New Roman" pitchFamily="18" charset="0"/>
                <a:cs typeface="Times New Roman" pitchFamily="18" charset="0"/>
              </a:rPr>
              <a:t>Salmonelozes pazīmes ir slikta dūša, vemšana, krampji, caureja, drudzis, galvassāpes. Ja slimība noris smagā formā, vai arī, ja saslimušais ir mazs bērns, liels šķidruma zudums var izraisīt smagu organisma atūdeņošanos (dehidratāciju). Salmonelozes simptomi parādās 6 - 72 stundas pēc inficēšanās. Bieži vien salmoneloze noris smagā formā un var būt nepieciešama slimnieka hospitalizācija. </a:t>
            </a:r>
            <a:endParaRPr lang="lv-LV" sz="1600" dirty="0" smtClean="0">
              <a:latin typeface="Times New Roman" pitchFamily="18" charset="0"/>
              <a:cs typeface="Times New Roman" pitchFamily="18" charset="0"/>
            </a:endParaRPr>
          </a:p>
          <a:p>
            <a:pPr algn="just"/>
            <a:r>
              <a:rPr lang="lv-LV" sz="1600" dirty="0" smtClean="0">
                <a:latin typeface="Times New Roman" pitchFamily="18" charset="0"/>
                <a:cs typeface="Times New Roman" pitchFamily="18" charset="0"/>
              </a:rPr>
              <a:t>Salmonellas </a:t>
            </a:r>
            <a:r>
              <a:rPr lang="lv-LV" sz="1600" dirty="0">
                <a:latin typeface="Times New Roman" pitchFamily="18" charset="0"/>
                <a:cs typeface="Times New Roman" pitchFamily="18" charset="0"/>
              </a:rPr>
              <a:t>dzīvo un vairojas zarnu traktā un izdalās apkārtējā vidē ar izkārnījumiem. Nonākot augšanai labvēlīgos apstākļos (mitrums, temperatūra +5,2 līdz +45°C), </a:t>
            </a:r>
            <a:r>
              <a:rPr lang="lv-LV" sz="1600" b="1" dirty="0">
                <a:latin typeface="Times New Roman" pitchFamily="18" charset="0"/>
                <a:cs typeface="Times New Roman" pitchFamily="18" charset="0"/>
              </a:rPr>
              <a:t>salmonellas intensīvi vairojas arī daudzos pārtikas produktos (gaļa un gaļas produkti, olas, piens un piena produkti, salāti, konditorejas izstrādājumi). Salmonellas ļoti ilgi var palikt dzīvas sasaldētos pārtikas produktos, 200 dienas – augsnē, līdz 10 mēnešiem – putekļos, ilgāk par 10 mēnešiem grauzēju izkārnījumos, bet ilgāk par 4 gadiem – sausā olu pulverī. Salmonellas iet bojā 5 – 10 minūšu laikā 70</a:t>
            </a:r>
            <a:r>
              <a:rPr lang="lv-LV" sz="1600" b="1" baseline="30000" dirty="0">
                <a:latin typeface="Times New Roman" pitchFamily="18" charset="0"/>
                <a:cs typeface="Times New Roman" pitchFamily="18" charset="0"/>
              </a:rPr>
              <a:t>0</a:t>
            </a:r>
            <a:r>
              <a:rPr lang="lv-LV" sz="1600" b="1" dirty="0">
                <a:latin typeface="Times New Roman" pitchFamily="18" charset="0"/>
                <a:cs typeface="Times New Roman" pitchFamily="18" charset="0"/>
              </a:rPr>
              <a:t> C temperatūrā, vārot gaļu, šis laiks ir ilgāks, bet, vārot olu, salmonellas saglabājas gan olas baltumā, gan dzeltenumā četras minūtes</a:t>
            </a:r>
            <a:r>
              <a:rPr lang="lv-LV" sz="1600" b="1" dirty="0" smtClean="0">
                <a:latin typeface="Times New Roman" pitchFamily="18" charset="0"/>
                <a:cs typeface="Times New Roman" pitchFamily="18" charset="0"/>
              </a:rPr>
              <a:t>.</a:t>
            </a:r>
          </a:p>
          <a:p>
            <a:pPr algn="just"/>
            <a:r>
              <a:rPr lang="lv-LV" sz="1600" dirty="0">
                <a:latin typeface="Times New Roman" pitchFamily="18" charset="0"/>
                <a:cs typeface="Times New Roman" pitchFamily="18" charset="0"/>
              </a:rPr>
              <a:t>Ja ražosiet </a:t>
            </a:r>
            <a:r>
              <a:rPr lang="lv-LV" sz="1600" dirty="0" smtClean="0">
                <a:latin typeface="Times New Roman" pitchFamily="18" charset="0"/>
                <a:cs typeface="Times New Roman" pitchFamily="18" charset="0"/>
              </a:rPr>
              <a:t>produktus, kas var veicināt salmonellu risku, </a:t>
            </a:r>
            <a:r>
              <a:rPr lang="lv-LV" sz="1600" dirty="0">
                <a:latin typeface="Times New Roman" pitchFamily="18" charset="0"/>
                <a:cs typeface="Times New Roman" pitchFamily="18" charset="0"/>
              </a:rPr>
              <a:t>periodiski izmeklējumi jāveic saskaņā ar pieminēto EK Regulu 2073/2005</a:t>
            </a:r>
          </a:p>
          <a:p>
            <a:endParaRPr lang="lv-LV" dirty="0" smtClean="0"/>
          </a:p>
          <a:p>
            <a:endParaRPr lang="lv-LV" dirty="0" smtClean="0"/>
          </a:p>
          <a:p>
            <a:endParaRPr lang="lv-LV" dirty="0"/>
          </a:p>
        </p:txBody>
      </p:sp>
    </p:spTree>
    <p:extLst>
      <p:ext uri="{BB962C8B-B14F-4D97-AF65-F5344CB8AC3E}">
        <p14:creationId xmlns:p14="http://schemas.microsoft.com/office/powerpoint/2010/main" val="267666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600" dirty="0" smtClean="0">
                <a:latin typeface="Times New Roman" pitchFamily="18" charset="0"/>
                <a:cs typeface="Times New Roman" pitchFamily="18" charset="0"/>
              </a:rPr>
              <a:t>Iekārtas un trauki</a:t>
            </a:r>
            <a:endParaRPr lang="lv-LV"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7620000" cy="5132040"/>
          </a:xfrm>
        </p:spPr>
        <p:txBody>
          <a:bodyPr/>
          <a:lstStyle/>
          <a:p>
            <a:pPr marL="114300" indent="0" algn="just" fontAlgn="base">
              <a:buNone/>
            </a:pPr>
            <a:r>
              <a:rPr lang="lv-LV" dirty="0">
                <a:solidFill>
                  <a:srgbClr val="3B3B3B"/>
                </a:solidFill>
                <a:latin typeface="Times New Roman" pitchFamily="18" charset="0"/>
                <a:cs typeface="Times New Roman" pitchFamily="18" charset="0"/>
              </a:rPr>
              <a:t>Svarīgākā ir tīrība</a:t>
            </a:r>
            <a:r>
              <a:rPr lang="lv-LV" dirty="0" smtClean="0">
                <a:solidFill>
                  <a:srgbClr val="3B3B3B"/>
                </a:solidFill>
                <a:latin typeface="Times New Roman" pitchFamily="18" charset="0"/>
                <a:cs typeface="Times New Roman" pitchFamily="18" charset="0"/>
              </a:rPr>
              <a:t>!</a:t>
            </a:r>
          </a:p>
          <a:p>
            <a:pPr marL="114300" indent="0" algn="just" fontAlgn="base">
              <a:buNone/>
            </a:pP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Ledusskapim jābūt pietiekami ietilpīgam, jānovērš piesārņošana no svaigiem dzīvnieku izcelsmes produktiem</a:t>
            </a:r>
            <a:r>
              <a:rPr lang="lv-LV" dirty="0" smtClean="0">
                <a:solidFill>
                  <a:srgbClr val="3B3B3B"/>
                </a:solidFill>
                <a:latin typeface="Times New Roman" pitchFamily="18" charset="0"/>
                <a:cs typeface="Times New Roman" pitchFamily="18" charset="0"/>
              </a:rPr>
              <a:t>.</a:t>
            </a:r>
          </a:p>
          <a:p>
            <a:pPr marL="114300" indent="0" algn="just" fontAlgn="base">
              <a:buNone/>
            </a:pP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Traukiem nedrīkst lobīties emalja, skabargas (koka, plastmasas) un rūsa. </a:t>
            </a:r>
            <a:endParaRPr lang="lv-LV" dirty="0" smtClean="0">
              <a:solidFill>
                <a:srgbClr val="3B3B3B"/>
              </a:solidFill>
              <a:latin typeface="Times New Roman" pitchFamily="18" charset="0"/>
              <a:cs typeface="Times New Roman" pitchFamily="18" charset="0"/>
            </a:endParaRPr>
          </a:p>
          <a:p>
            <a:pPr marL="114300" indent="0" algn="just" fontAlgn="base">
              <a:buNone/>
            </a:pPr>
            <a:r>
              <a:rPr lang="lv-LV" dirty="0" smtClean="0">
                <a:solidFill>
                  <a:srgbClr val="3B3B3B"/>
                </a:solidFill>
                <a:latin typeface="Times New Roman" pitchFamily="18" charset="0"/>
                <a:cs typeface="Times New Roman" pitchFamily="18" charset="0"/>
              </a:rPr>
              <a:t>Skābiem </a:t>
            </a:r>
            <a:r>
              <a:rPr lang="lv-LV" dirty="0">
                <a:solidFill>
                  <a:srgbClr val="3B3B3B"/>
                </a:solidFill>
                <a:latin typeface="Times New Roman" pitchFamily="18" charset="0"/>
                <a:cs typeface="Times New Roman" pitchFamily="18" charset="0"/>
              </a:rPr>
              <a:t>produktiem neizmanto alumīnija traukus. </a:t>
            </a:r>
            <a:endParaRPr lang="lv-LV" dirty="0" smtClean="0">
              <a:solidFill>
                <a:srgbClr val="3B3B3B"/>
              </a:solidFill>
              <a:latin typeface="Times New Roman" pitchFamily="18" charset="0"/>
              <a:cs typeface="Times New Roman" pitchFamily="18" charset="0"/>
            </a:endParaRPr>
          </a:p>
          <a:p>
            <a:pPr marL="114300" indent="0" algn="just" fontAlgn="base">
              <a:buNone/>
            </a:pPr>
            <a:r>
              <a:rPr lang="lv-LV" dirty="0" smtClean="0">
                <a:solidFill>
                  <a:srgbClr val="3B3B3B"/>
                </a:solidFill>
                <a:latin typeface="Times New Roman" pitchFamily="18" charset="0"/>
                <a:cs typeface="Times New Roman" pitchFamily="18" charset="0"/>
              </a:rPr>
              <a:t>Vēlams </a:t>
            </a:r>
            <a:r>
              <a:rPr lang="lv-LV" dirty="0">
                <a:solidFill>
                  <a:srgbClr val="3B3B3B"/>
                </a:solidFill>
                <a:latin typeface="Times New Roman" pitchFamily="18" charset="0"/>
                <a:cs typeface="Times New Roman" pitchFamily="18" charset="0"/>
              </a:rPr>
              <a:t>nošķirt ģimenes vajadzībām domātos traukus. Īpaši būtu jāuzrauga rotējošas iekārtas</a:t>
            </a:r>
            <a:r>
              <a:rPr lang="lv-LV" dirty="0" smtClean="0">
                <a:solidFill>
                  <a:srgbClr val="3B3B3B"/>
                </a:solidFill>
                <a:latin typeface="Times New Roman" pitchFamily="18" charset="0"/>
                <a:cs typeface="Times New Roman" pitchFamily="18" charset="0"/>
              </a:rPr>
              <a:t>.</a:t>
            </a:r>
          </a:p>
          <a:p>
            <a:pPr marL="114300" indent="0" algn="just" fontAlgn="base">
              <a:buNone/>
            </a:pP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Trauki jāizmanto tādi, kas atļauti izmantot pārtikai!</a:t>
            </a:r>
          </a:p>
          <a:p>
            <a:pPr marL="114300" indent="0" algn="just" fontAlgn="base">
              <a:buNone/>
            </a:pPr>
            <a:endParaRPr lang="lv-LV" dirty="0">
              <a:solidFill>
                <a:srgbClr val="3B3B3B"/>
              </a:solidFill>
              <a:latin typeface="Arial"/>
            </a:endParaRPr>
          </a:p>
          <a:p>
            <a:endParaRPr lang="lv-LV" dirty="0"/>
          </a:p>
        </p:txBody>
      </p:sp>
    </p:spTree>
    <p:extLst>
      <p:ext uri="{BB962C8B-B14F-4D97-AF65-F5344CB8AC3E}">
        <p14:creationId xmlns:p14="http://schemas.microsoft.com/office/powerpoint/2010/main" val="3446551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smtClean="0">
                <a:solidFill>
                  <a:schemeClr val="tx1"/>
                </a:solidFill>
                <a:latin typeface="Times New Roman" pitchFamily="18" charset="0"/>
                <a:cs typeface="Times New Roman" pitchFamily="18" charset="0"/>
              </a:rPr>
              <a:t>Vadlīnijas izmantošanai </a:t>
            </a:r>
            <a:endParaRPr lang="lv-LV" sz="3200" dirty="0">
              <a:solidFill>
                <a:schemeClr val="tx1"/>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4975820" cy="534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data:image/jpeg;base64,/9j/4AAQSkZJRgABAQAAAQABAAD/2wBDABALDA4MChAODQ4SERATGCgaGBYWGDEjJR0oOjM9PDkzODdASFxOQERXRTc4UG1RV19iZ2hnPk1xeXBkeFxlZ2P/2wBDARESEhgVGC8aGi9jQjhCY2NjY2NjY2NjY2NjY2NjY2NjY2NjY2NjY2NjY2NjY2NjY2NjY2NjY2NjY2NjY2NjY2P/wAARCAMDBQADASIAAhEBAxEB/8QAGgABAQADAQEAAAAAAAAAAAAAAAECBAUDBv/EAE0QAAEEAQIDAwgFBwoFAwUBAAEAAgMEEQUSITFBE1FxBhQVIjJhgcFykaGx0SNCRFKCg+EkMzQ1VGJzkpOyJUNTY6IWVfBFZHTC8YT/xAAXAQEBAQEAAAAAAAAAAAAAAAAAAQID/8QAFhEBAQEAAAAAAAAAAAAAAAAAABEB/9oADAMBAAIRAxEAPwDtoqosqIiKAiIiiiKoCiIgIqooCIiCoiICx6rJQoIhQqoCJhXCCKhMJhA6orhMIJ1TqrhXCCJzVRACBFUETHBFUECqIgJhVEAIiqCYTCqIIAqERAREQERVBMK4REBFURBERUEwiIGECqICIiAoqiCKoiCIqiAiIgiqIgJhEQEREBEVQRFUQRERAREQFUUQFURARFEBEVQRVREBERAwqoqgiqiqAiJlBUUVQERRBUURAVUTKAiiIKiiIKiIgIoqgIoiComEwgFEwphBUTCYQERMIJlERAymURATKqiAiIgIiICgVUCCqKogiIiAiIgKIiAsSqoUERFCQ0FxIAHMlQVE5jIRUVRERREKICiqiCqIiDFVRVVEREUBERFFFUQERRBVERQEREFRRVAREQRVEQFVEQVERBVERBUREBERAVURBURRBUUVQVFEQVETCCoiYQETCYQETCYQETCuFQREwiCqhVCAiIgIiqAiIgIiIGUyiIImVUQRFUQTKKogKZVRARFUERFUETiqiCJxVRBEVRBEVRBEVRBEVRBEwqiCYTCqIIiqIGEREBToqiBhEVQTCKogYREQEVRBEREEKBVQICIqgiIqgiKogiIoUFRTkgQVFCMJ0QVCoiCoFEQXKZRRBVFQogiy6LHqskBERBFURBEQogKBVEBal/Ua1AN7dx3O9ljRklba8W1YhafYLd0rgACegHQIPGhqVfUA7sXHc3m1wwQttcivC0+U08kAwxkeJMctxxwXXQFg2Vj5HxtdlzMbh3ZWZ5HHPouHpMdg6hczZPqSjf6o9f8ABB21p6tNPXoSTV3Na5gzxGVqWXzjzl9y2+qASIGMIGR395XmLMlvyXlkmO54BBPfgqjp0Hvm0+vI87nvjBJ7zhepOOfDxXCi0yS1pUM3ncokbEDG0HDWjuWvbl8+8nBYnaHTxv27+qD6KSaKHBlkYwH9ZwC5vlHG2TSnPJJ2kEYPArHXWNfogeWguAbgkcQrq3HydH0GIN/t4q1NkszwxgaOJ8F5x6jBJYbARJHI4ZaHsLd3gtfUDANPqmdr3nLTGxpxudheF8WDqOnSWOzaS8gNZ05dVB2kREUREQEREBERBiiKKoIiICIooqoplEFURRBUUTCgqJhMICIiAiqICiqICIqgmFURARFUEVREBERAVUVQEREBEVQEREBVREFREQOiqiqoIiICIiIKoiCFVECAqiICIiAiKoCIiCIqogIiICIiAiIgIiICIiCoogQVERAREQFFVEFRQc1UBERARAiAiIgIiiCooqgIigQVFFUFREQERVAREVBERBEVUQFAqoOCgqIiAiIgKKqIKsTzWSiAeIQKoghREQTmVcIqgiYVRBAmFUQTCiyUQTCqFEBERAREQFFVEBEQIC0tRvx02tZvaJpODA44A959y3Vqz6bTsTGWaAPeeZJP4oNWpboVWsrxTiaaV/Et4lzjzJW2LsBumpv/ACwbuxjokOn067w+GtGx45OA4hevYxCYy9mztCMF+OOPFBmuHTn811i5C+ORzppAWBo6d67iIODWlkjuW+2qSzWnuIY4NyA3px6BTTq9mTRrNN0Do3ccF/DJyu+iUcatLcj01lRtORszWbA52NvjlZP0nbohosdl/tbj1cuseSxQcWapqVzTxXl7GMNwMA5Lsd/ctmxQsT6Yym+WPIABcGnkF0URXOsaa6zTgikm2ywkFsjB8lhLpBnMb57s75GHg4YHDuAHJdNVBGtDWtaOQGOPFEVQRERAREQEQogwRVFURTCyUQMKKooIiqIqIqiCIiICIigKqIgqIiAiIgIiIKiIgKqKoCKKoCKZRBVVMplBUUyiC5RQIgqIOSBBUU6qoGUyog5oMlVFVUEREBERAVREBAiBBUREBERBUREBERAUVRBFCqoUBEKBAREQVREQFcoogqJ0QckBERA6JlOqICZREDqqp1VQTKIiB0UyqiCKoOSICnVZYUwgdUTqiAiIgKjkoePJVBUREBVRVUEREBERBFVEQFFUQEREEREUBFFSUBETPFATKhQIKiiIKinVEFVWOFRyQZKKdECCqIQogIidEDKIgQFVBzVQFFVEFUREBEKICiIgIqiCIiFAWKqhQFFVEEVREUUVRAUVURFUVCiAoqiDFERUREQoCiIFBUURBVERFEURBUUCFQVMqBEFymVEQVETqgKqIgK5UVwgKqKoBREQRXomEAQECuEwgImEwgBFUwgiBXCIARVEBOqqKgqoqiCIiAiIgqIEQEREFREQEREBVRVAREQFFUQFCERBMIqiBhMIqgmEwqiCJhVEETCqIIqQiIGEREBFVEDCIqgiKogiIeaICYRVBEVUQMIiIKoqiAiIEBERUFVFUBERARFEFCiqIIiIgKIiAiZRBAh5qooIiKoIUVRBE6qlTqgJ1VTKAUHAIh5KgqFFRwUArHCy45XlFNHO0uhe14BwSD1QZlMKogiBEwgBVREFUREBTqrhOqAoqiCKqKoCIiAoqogiiqiAiIgiKlRAREQEREBRVEERFUGCIiohUKqhQFFUUBRUBEBQqoioiqIIFSiKCYVwiqCYRVEEwmFUQMJhFUBERAQIqgIiICIiAiIgqIioKqIgqIiAqoiIqImUBERBUUTKComUQVFMogqJlEFRQIgqImUBERBUUyiCooEQVFEQEREBVREBVREFREQETinFUEReLLVeSQRsnjc8/mhwyg9kRFARQkN9ogeKge1xw17Se4FBki1rV+rTexliURl/LgSly7XotY6xJtDzhuBlBsogwQCDkEZBRUOqgWja1WvUtsrzMmDnkBp28Dk4znK38YQERaN3UBQsR+cMxWkbgSjJLXdxHgg3kWjp119yvLafH2dfcey/WLRzJWufKKgOQnd4RlB1splYsc2SNr25w4AjK5+t3LWn12TQCIsLtrg8HOTn3+5B0soudNatO0NtqrG11h7WnAGcZ5kBbdJ80lOJ9lmyUty4IPZE70yM4yM9yCplYtexzi1r2lw5gHiFGyxPeWMkY5w5tB4hBmnFUL55hMXlaYmvdsPHaXHHFuUH0CLw89rGx5uJ2GbONg5qWb1eq9sc0mJHDIYAXE/AINhF417le1C6WCTtGt54ByPhzWmNe0927bI9xbx2iN2T9iDpJ0WrR1CtfifJA44Z7QcMELVGtxuifNHWnfA1+ztABjP15wg6ii1r1+OkImlrpJZTiONvMn5BedTURPcmpyQmKzGM7C7IcPcUG6i4cXlC580sJpHtWg7GtduLnDpySXWL8enx23U42guLXBxPDuOO5B2wFVyn6jYdobLkXY9s5wAZtJBJOMDjzWvreoahprYdskJL2Zd6nJw544oO7hFwdb1G7Tni7GZojkYHY2A4719AeaDEBMLgeUMtynOyWKzKIJObWnGCOYC3ptty5RbBPJ2eztH7Xn1m9M/FB0cLzs9qK0hgAMu07M964li4y1rz69h7xUiBAYzPrO7zhedMzv0q/DYbKY4xuhc8EFB1NHdddVd5+Pym/wBXOM4+Cy1WQCjN2Vjs5WDcNjsFcbSLLq+hX5Q4lzX4aSeRICmn0oJvJ+zZkZunJcQ88xhUb2hWJZtJnfNYO8PLQ955cBheugQzRQzCay2cl+QGv3bf/wCrU8nwH6Lca4Ajc7gfoha+gSGHTdSe3g5oBH1FEd+TUKkcnZvnYHA4PHkfesrNyvUa108gYH8j3r5zTIbFvR568EUTu0k9aR78EHh0wtrWIZIPJ2vFM4PkY8AkeBUHRfrWnsc1psZ3dQ0kfWpNrdCCQNdK52Tjc1pIHxXJ1JjR5M0XNaG8RyHuKaw1o0DTy1oHgPcqOtqz7bIo7FSeKOJnrP38nDouRpRtSWGQwTR1W7+1dHxJeDx7uWF268MVrSYI52B7HRtyCvYVYGztmbE0Pa3Y045DuUV6oiICIp1UAoERAKBEHNATqidUBERBFURARFUEUVKiCFRVRAKIiAoqogFERAREQEREBERBgiIqCiqIIiIgIiigKqIgIiIoiIgIiKCooiCoomEFRRVAVUVQEyiICLk675xHHHJWmka5ztpaDwPAn5J5PX3WoXxTPLpYzkE8yFUddFwPKOaUuDInuayLG8g44u5BbWkiNuimWR+wuDg+QnkkHUyMZyMd+VGuDvZIPgVzNGrwNoTQNsttNJ9bHILV8lnbY7QOcNIPf3pB30C1qt6G2HmASODOZLCB4cV4M1um5kjsyN7PmHNwc9yDophaEOr15aD7jtzI2HBDhxyvJuttb2L7NWSGGb2JCQR8R0SDatajVpyNZYl2OcMj1Sc/YtrmARyPFcHyrwYazhxG44I8F6Sa1Yqx15JqJFZ4ADt3rcu5WDo3r0NCFss+7BO0BoySveJ7JYmyRnLHjcD7lzNbtNbp8U7YIrMDyD6+evIr1dqTINGjtmMDc0BsY5Z7lB0VztT1VumyRiStI9r+TmkYWrJqd6pWr3LLYXwTHBYwEObnlx6rz8qXCSlUlYctL+B9xaqO+0h7GuHJwyquVe1E0NGglYAZJGtazPfjmvCzdu6aKs80wnim9thYBjhngQg7NiQw1pZWt3OYwuA78BeGmWhdptmDiTydluMFc7WtUlikrwVXbe2AcX4zwJwMLXvzXKGoxVGXHiJ+07i0EjJweiDo3NRnr6pDWbX3RPxl3HPE9PBdPC+f1azap6pExlp/ZuDSRwxzwVlrd10OrQwzOlZVDcu7I4Jz1+CDsXHTR1JZINvaMaXDeMg4WloWozajXkfO1gcxwA2DC9NOa51af+UGzA/+beTk4I5FcXyeuw1KVjt3EbsBrQeLj7kH1XHHAZK5ei2NRndOL8OzafVy3Hw969qFDsq7u2mklfKDk7yQM9B+K5nk3LKb9qKSV7wwEDc7PI4QfQovl61puom9LafJuLfyLWB3q88Yx8F19Bnsz0MWmvEkbtuXjBcOiCa/PYq0WzVpjE4PAOADkHxWxpVh9nTIJpXbnuB3HGMnJC1/KNu7R5Pc5p+1cqvbry6PU097w18khDnf9MbvvKD6fI7x9aZGM5GO/K0L2lwv0t9eBmHMG5hB45C5Oj24hpFys9oMoyQD+dnh9hQfTAgjIOR3hYtkY521r2l3cDxWi+lJDpUVasWgsxvycZ4cePiuDqssDb9aWm3s3MADnsGGucD070G55ST2Kt2EwWJWNezJaHcMgrb1uO3OysalpsRHF7TIGk5xgrT8reL6bx1a75LHyljY+jRm2jft2k46bUHZ1G+zT6PaSOa+XbhjR+e7H3JFYltaUH1ZIjaMQPE8A7HVcjXmNdo1GbaN/qt3dcFp/BbkdMT+TjY67o4JJYwXPxjOOeSg8G2NWc9sYvUd+7BG4ZP2Lp6pqEenVnPcQZSMRs/WP4L5nUXRu0yrHGA8wksM7G4a49wPXxXR1w9toFOw4ZkOzLuvFqDqaVbbbowuMrXzbAZADxB8F6+e1e0EfnEe8nAG7r3LmVXiLyV7WMBshjLS4DjzIWjUp2L/AJPR14IovVlLu0L8HOe7CD6OxZgrbe3kazdyB5n4JXswWmudXlbIGnBLTyK4eqw364qXQd0sMQY8t44Pf4Fbmg3Ybgnc2IRTkh0gb7LuGMhB0p5o68TpZnbWN5nGcLWdrGntrmx5y0xh23IBznwwvW+N2n2W/wDad9y4Hk1Tr2obPnETZAC0AO6d/wAkHU1TZOytKzUZKzXj1RGCTJnBHAcV5aWIzeB9JTSyBhHYyNLc+/iprUdOvLTncZBLH6sMMf53H7PFaW6UeUld0zWslMnrBpyBkIO7b1CCltEhc57jgMY3c4/BfORuil8qWPiBax8n6u0jLTngt2J7j5TSb+QmwM9PVOFr3fU8rYzyzJGfrCDKapRjsMpS2b+8v2jJGOPXPcmqXnwXKlKJkvZV5GE59qXB4LLXcs1yq7+9Gf8AyWHlFlmu1X+5h+pyDoavLTmowvvxWIyX+pEMB5PLvwtTTmUqurCGStPXsD2N8gcDke5bXlJJVZVY6zD2z9x7NucceuT3LkymUaxVknla+R/ZPO3k3iOCDo+UFitDPCLdEzgDLXiTHiML08oZ4oooDPTbPGTlp7TaQe7ktXyvGWVnfSH3L08pMu0mq7vcP9qDuQuEkEb2jaHMBA7uC0NX1Q6e2NkUYknlOGtJ4LZ0927T6x/7TfuXE8pt0WoVLBGWNx9jsoNfXH2xcqG6yJr2gEGMkg8feu3q+oupPrxRtaXzv2hzgSGjv4c+a5PlVNFJLWdHI13qk8DnhwW35Q6g6GCu2AtzL63a4ztHDl71R6jUbEGsx0bHZva8cHtGOP1qaibXZXJbEscdaJ2ImOiDi/gO/wB5XLsSVotYpSwyl0QDd0jieJ6le3lHb86uR0YngMYQXnPDceX1D70Gxo1y9JTsWZNr4YmbY42sA3O+C1Jbdv0U28bDop+129lsAaR7hjK6TL8FdnmWn7ZjDA55LeIyMY8SclcISmxQsulimmtOeD2pblrG/JB3rmqSR6Ay4wBssrWhuOQJ6/YVzL9aYaFDZktyyF5a57HnI48sdy9hC+95LMijjf2kBBwW43YznHfwK8Z73nGgR1GQTOmZta87DhoB5596DasBx8lIZmSPY+NrcFriOuFi6/NX8l4pWSOM0juzDyckc8n6gqe1d5LebmvMJeDA3YcnjnPgpDRlt+TnmxjfHPE8uaHtLc/X7ig1yZYhQsafHYfM1uZjsdh/Ln39U8o2BurQlhcwyBuSDjrjK3NOsar2DKQpuYW+r28nANHh1Kw16jct34n167ntiaPWLgMnOe9Qauo1IqeuwQ1y+Nkm0OIccnJweKymijoeVEDazezYS0YHXPArZ1Slft6pFahrerHtPrPaM4Oe9ZX9PvWdXjuRRRhsZaQHSDjhB3eq+Zvymt5TmZrDIWtDgwcz6q+mXJm0y0/WRfbJCGtIw05zgDHcgw8nbTLbrEsuPPHOy8/3egHuC1tOe6XyssufxcC8DPQDgFtu0aaPVnXas8cIJzs2k+K97GmON8XqkzYbGMO3Ny1yDnaMTH5TW4mcGOL8jpz4Lx0BgOs224z6jwP8y7OnaY2i+WZ0plsTHLpMYA68AvKporall9hlqQveCDwHVBzPJgtE19j+DDGM+GStaSK3o0gnhcJKsh4OHFrx3Ed671LRoKMr3xSzO3tLXBxGD9ijdDriNsTprDoGnd2Tn+qT9SDla3LnV6c7i6OMxsc1w5gZ44XXhpUotUjsdvJJaeDt3OzkY93uWzbo1rsQjnj3Nb7JHAhY09PrUtxhjw5wwXE5JHdlBwtEaP8A1HP3tD8fWF9FZgbaryQSey9uPBeMWmU4ZhLHAGyA53ZOVtIPmfJ+Cd1x0Ev8zUeX7T+vyHzK9fK5hMMDwOHrNyu+2NjHOLGBpecuIHMquY17S17Q5vcRlB8jrtmK2axgJeGRAEgcM9y+uY5r2Ne05a4ZBUDGBoaGNAHIYWSDU1Sp57p8sWMvxuZ4hafk1WfDSM0rXB7zgB3MNH8crroUHzluvb07WnXK0D5o3knDePPmFvvku2tPsOkrGPezZHCDl3iV0+SYQcDSNNsChbqWoXRCXDmuJHPCwqUtWgp2KLYY+zeSRIXj7PFfRKhBxdK0+7SpWYniEmUZa3ccg4xxOFdI0mxSE7LDonRTNwQ0nP3e9dlTCDgwaLeqTv8ANbrY4n8zjJx4d63rul+c0o6rZyxjDkkt3Fx+tdDCqDly6MZtPgqPtHZEcghnPu6qzaMyepBXlsylkPLAAXURB41oRWrxwtc5zWDALueF6jmqiDFUKogxKiyUUERVEERVRATqih5oKiIgIiICIqghUKyWL0GKKIgqIogqihe0c3AfFVAREQERVBERVBEREGCJhFQUVUQFFUQRERQEREEVURBUURFVERQEUymUFVURAREQVVYqoKigVQaeoDjVP/fbn45XBtB2ja4JGfzZO4DvaeYXd1ETvbGyCAyFr2vzuAAweSw1KgdSrR7mdnMxwOCc4HUZVRpaizfoM1h3B0sgk+GQB9i2dA9fR9p48XBe+o1ZbNLzWARhpABLyRjHuwvPS6VujA6Fz4XNJJHPIKDT8lThtph6EfNcytZs1W3fNm+5zh+aM813dL0yehNI8zxuEnMBpSjpDqdqSZ04kEuQ9mzgc/FUe+jWIrGnxmEBpaMPb3FczTGNOvWmuaCGvcRnxW5R0cUbBlisvAPNm0YI7l6w6WyG4+02eTtHuyeWD7lBo+U8eylCI2BsfacQ0YGV5ath3k5Sd3bR9i+gmijsROimYHsdzBWizRarWsY58r4mHLY3Py0JRytWDz5P6eZPaGB9nBbOqkP8mq7s9GY+pdazUgtMbHMzLGEEDovFulUw5v5Nxa05awuJaD4JRy7Ubm+ScIfwIIIB7s8F5Wo3TeS1V7BkROy4DuyQvobFaGzGGTMDmA5x0SCrBXYWQxhrHcx0KUcPU5GyeTNQtcDxYOHgpq0Zj8m6bJPba5vA+BXZZptOOTe2uwOByOHAHwXtJBFMQZomvxy3DOFaOBqUL7Pk9Smi9fsQNwHHhjCutTx2dKoNicHyOIw1pyfZwvoI4mRN2RsaxvcBgLFlaCN++OGNru8NGUHD1uKCHTqLJ8tsDDWvH5o65WcbtNmvR2LeptnkbgMBbsbwW1rtSe3HX7OLto2P3SMBAcR7srRl02GaF0dbSrMchGA+VwaG+88UGHlO5pvQuYdxEfHHHrkLd1G1RsTxw3GnsJIg+OdoOWn4LqVIPN6kULiHOY0NJ716/BBwPJ1joJLp3OdUHsvwcOx1HwWjo9Bll08MzHxuIzE8tPAgr65MoOHotueCWStZim7PcSx4jJA7xy5Lw0VskWtTyOgnbFKX7XGMgcXZHRfSKZQfNVYrehahKBXkngcDtLBnIzw+K79OSxNGZbEXY7vYjJyWj3+9e+UQaOtxyTaZLHDG6R7sABoz1XGj0qWbRHRyVJGWopC5mW43A44L6hEHN0WS92HY3q8jHRj1ZDjDh3H3rWOjlvlE2drP5McyE9A7u+viu2iDU1OGWxTLIeLtwJGcZHcuNf0vU7NeD8nD+R9VsbXYdjvPTovpEQcHWaN+/XqMFdvaRgl5Egxx6cfBXUaN67ptSu2u1r4uL8yDoMLuqIOTY06xb0OKq8NjniwR62WnHDmsGadfk0WSnM+KMhobGGnOeOeJ+xdnCuEHzp0O/Jpja75oR2b9zGDl78lbp0yafRG0rErBKzGwtBwMcgV1cIg5em6fYhpOq3JI3RYLQ2PPU5ySVr1NK1KkHQ17cTYXOyXFuT9Xeu5hCEHPlp2o5YXU5mYZGWOE2Tv49cLHStMdSlnnldGZJj7MYO1oznAXSTCDznjdLBJG1wa57S3JGcZWho+lP0x0g85bKyTGRswcj35XTwnVBz9U0lmoywy9s6J8YxkDORnK8ZdDjksRzC1M1zDkk8S49+ei65UQaN/S47bxKyV8M3D128c45LWd5PxPsieS1O+TgS7IySOq7CIOdb0iG7MJZZpg4Yxgjhj4L0v6ZX1Bsfb798fAPacFbqINGbSak9aOCRry2M5Dt3rZPPisHaHp5awdiRt6hxyfFdFOiD5bygsxWIGwwsc11eUxbDzPDmF3DQhtVKzLcZcY42jGSMHC2+zjL9/ZsL/1toysig8oII60QiibtYOQzlJ4IrMfZzxte3uIXqiDTbpdBoAFWPA4jIXs+vA9jWPhY5rfZBbwC9kQeboYnFpdEwlnBuWjghhic4udFGXHiSWjivREGDY2MOWMa3wGFkBgYAAHuVRBFeIKIgHOcoidUBERATCqiBhVEQCiIgIiICIiAiKdUFUVRBERD3nggIsS9g5vaPErA2qzfasQjxkAQeqLWdqNJvO5XH7wLydq+nt/TIj4HP3IN5Fz/TND82cu+jG4/JPS9Yn1WWXeFd/4IOgi0PSjD7FO67wgPzU9Iyn2dNuHxaB80HQRaHntw+zpc37UjB80851E+zprR9Kcfgg30C0e01Q8qtZvjMT8lQdUI5U2/FxQbyLQDdUPOao3wY4/NXsdRJ43omj3Q/xQbyLR81un2tQPwiATzGx11Gf4Bo+SDeRaPmDzzvWj+0B8k9GtPtWrTvGRBvYUK0vRdc83zu8ZXfinoup1a8+Mjj80G2SAOJH1rEyxt5yMHiVrei6Q4mu0+JJVGnUm8RUiz9FB6OuVW+1ZhHi8LzOpUW87cPweCsxUrN5V4h+wFm2GJvKJg8GhBrHV6AP9JafBpPyWHpenngZXH+7C4/JdAADkAPAJk5UGh6VjPsVbj/CA/NPSUhHq6ddPiwD5roZUVGh57cPs6XN+1I0fNPONSPLTmN+lYHyC30QaIfqrv+RUZ4yOP3BA3Vj+dTb8HFb6INHsdTPO3A3whJ+8rF9a8T62ofVCF0Fg9QaHmM59rUbB+iAPkr6Pz7Vy0f3n8FuIg1PRkB9p87vGVyvoyp1jc7xeT81tog5t/TqjKFhzIGhwYSD1W9BxrxHvYPuXnqHHT7H+G77lnWP8li+gPuQeqiqiAqiICIiAoqogwRCotCqIigInVEEROqnRQEREBERAQIiKKoigiFVMIIiqIATqqiAiqIJ1VRFQRE6oi4REQEVUQFVFUBERBUUVQEREFREQEREFTKYUQVVTI7x9axdJG32pGDxcEGaLy85gHOeIfthY+e1BztQf6gQe6LwfepsALrcDQeIzIF5nU9Pzjz6tn/FH4qjcRafpbTt23z2DP0wodZ00cPPYvrQbyLQOtabjPnkZHuyoNb04gkWQfBjvwQdBFz/TennlM4j/AAnfgnpuh/1JP9F/4IOiotFmr05DgGb/AEH4+5V+qV2HGyw76MDz8kG6i0PS0PSvcPhXd+Co1Rh5U7x//wA7kG8i0fSg6Ubx/cEJ6Sdj+rr3+l/FBvKrSbqEhB/4ddHiwcftU8/mPLTLnxDR80G8i0mXbDnAHTbAHeSz8Vl51Z9bGnTHHLMjBn7UG0i0vOrp/wDpjwPfMxBZvnnpuPGdqDeRaQn1Aj+gMHHrOPwWPa6meVSAeM38EG+otLfqh/5FQeMrvwWRdqJbwjqh303Y+5BuItNo1PB3eaDw3LHZqZ/5tQeDHH5oN5FpCLUsHNmuPCM/inY6h/bYvhD/ABQbqLTEF7aQ66zJ5EQj8VG1rgPG+T+6CDdRcx0Ns3W1zfeGmMvyGNB54XuaUxAzfn4dwb+CDcRahpPPO7Y5dCPwWPo/vuWj+3/BBuotP0azPGxaP70p6MhzxksH985BuItT0bXLdrjK4e+V34qeiqfWIu8XuPzQbmQOoWJkY32ntHiVq+iqHWrGfHJVGmUG8qcH+RB7GzXHOxEPF4XmdQpN9q5XHjIFRRpg8KkH+mFmK1dvKvEPBgQeJ1XTx+mwHweCsDrOnD9LYT7gT8luBjByjYPBoWQ5cEGj6Zo9JXu+jE8/JT0vXPsxWneEDvwXQye9TJQaHpQH2aN537gj71fSMpHq6ZdPi1o+a3s8EQaPnts+zpc/xkYPmsm2b5P9W4Hvnatw81UGj2+pnlRhb4z5+4Ju1Uj+Zpt8ZHH5LdVAQaIGqk8HUm/BxVMepn9Iqt8Iyfmva3O+tXdKyEy7RkgOxgLm1NbsXi8VdP3lgBIMoHP4INzzfUTzvxj6MP8AFPNLp56iR4RNC8dP1qO7ZNaSJ8E4z6rjkHHML11HVY9PkYx8E0heMgxtyEF8ysH2tRnPgGj5IaDyeN618HAfJYadqnn8r2CrNE1rc7njAPHkt/BOQOB70Rp+jWnnatH94noyv1ksHxmcubS1K+7VLFZ5bN2bHljQ0N3Ecl7eea4/2dMjb4v/AIorc9FVDzbIfGVx+aeiqPWs0+JJWE2psZqtek3aXPyZTn2eGQFdTddaGPpzV44wPXdKcIM/RtEcfNIc+9qzbRqAcKsI/YC1NLkuTyufPbqzxAY2wnJBWvebFLrVd/pJkToyGmHdxJzy+KDrCCEDhDGPBgWYa0Yw1o8Ata3qVOpL2ViYMfwONp/BY2NTq17Ta0r3iVxAA2HHHlxQbmSCvF92s2bsn2YhJnGwvGc+C9l85r7QNbpkAZO3Pv8AWQd2e3BXljjmmax8hwwHqvbquJrEtRuqV22qsjnjGxzXDBGfxW/qF8U3xRNZ2k8zsMZnHxKI2pH9nG55DiGjOGjJWpp+qVr8j44O03MGTubhY09RM16WjZh7KxHx4OyHD3Lk+TQPpO2G4zsOM/SQfTKDkuNpuq2rt6as9sTdkbiCAeYOFloeo2L1ixFPs/JgEbRjqUV10K+eZe1KTWHUWSxni5u5zOQHVKdzUpdSk0/zlpOTmRzeLQOeArEfQjmslwtGuWfS1inYmMzWgkEjjkFaMV82JrEVy3PXme4iNwdhrfcQpB9V1RYwsLYI2uOXBoBOeZws0VByRXCFBgVCsiogiBVFATqiKgiIgKoogqIiAsXrJYlQYIiiChVYhZZQeF/+gWP8N33K1P6HD/ht+5Lv9Cn/AMN33JT404P8Nv3IPZERBFURAREQEREHmVFkotCIqiCIqigxRVEERQuA5nC83WYGe3PG3xeEHqi1HanRb+ksPhxWPpOufYEsn0InH5KDdRaXn7j7FOy4+9mFfOrR9mhJ8XtCDcRaZlvkcK0Q8ZP4Kf8AEXf2dv1lFbqLT7K8ediFvhHn5p5taPO6R9GMIN1FpeZyH2r058MD5K+YNPtWbTv3pH3INxPHgtL0bXd7Rmd4yuPzVGl0hzrgn3kn5ojZdNEz2pGN8XBebr1RvtWoR+2Fg3TaLeVSH4syvQVawHCvCPBgQeR1Wg3naj+BysTq9HpMXeDHH5LaDI2cmMb4ABZ5QaQ1auR6rLDvCF34K+ks+zTtu/dYW1LMyFu+WRrG5xlxwswcjIOQg0vPpj7On2T4gD5q+d3Dy06T4yNC3AtOfVKlafsJZS2Thw2H8EDzm+eVBo8Zgna6kf0aAeMp/BbiINPdqZ/Mqt/acVk0aj+c+sPBpWV22ylWM0nLIaPEr2hkZNC2SNzXNcMgt5FBrdnqJ/SYG+ERPzV7C8ed1g8Iv4rzr6oybVJaQjcCzPrd+FvoNQ1rh53/AKownmdg89Ql+DGj5LDV7s1Cs2aKNj27sO3HGF76fZNyjHO5oaX5yB4oMBSl637H/j+CeYvPA3rR/aA+Sz1CaavSkkrx9pI0cG4yppk81miyWxH2chJyMY+KDEaeOtu0f3uFfR0fWe0f3xW31RBpjTIBzfYPjM78UOl1Cclsh8ZXfiufrd25SvQiKYCKUZ2lo4YPFdzoCqNM6TRPODPi934qjSdP/srD4krb5dUJDeJIA95QavonTv7HF8QqNL08foUH+QLZc9rG73ua1v6xOAkU0UwJilZIBz2OBwg8Rp1H+xwf6YWQo0xyqQf6Y/BcR0k0HlOyEWJjE54OxzyRxHJbVhpfr0UjNSiaGkNMPacfDHvQdPzWsP0aHh/2wqIIBygiH7AXP1nVRSfFExwD3PBeee1ueK9bthtil21O/HCxj/Wl4EeCDeEcY5RsHg0Khrf1W/UuHSsSy6gxnplsvHJiMe3cO4cF767qwox9hC7+UPGeH5re9B1845cEyVrV9Qq2YXyxTAsj9skEY+teUGq055WxskcN/sOcwtD/AAJ5oN/ce9Nzv1j9a07Wo16s7YH9o+UjdsjYXEDvOF6U7cN2HtoCSzcW8Rg5CDY3O7ymT3rysTsrRGWQOLQcHaM4WnZ1ulWhZK9zzvJAaG8eHNB0clOK42rmtO+sfOLQklb+TirnBcOeSvLRDVbqEkbZrYsBpaYrB5oO9xK1odRpzzdjFaifKc+qHceC8burQ1LLKzY5J7D+UcfMeK4kMzZPKxkmx0e5+Cx4wQdpBQfVJ0XzMtLTa+qNpyRWg55AD94wcrLV7MlKapp8ET2wwuY4ZdxkweA8EH0hIHM48VA4E4DgT3ZXK1Seu+hG7Uq0kbjJ6kYeM578ha0EdSnrTGS1HRSuG5kna7gc8OKDrXL1el2fnD9vaHDeGVL16ChXE07jtJAG0ZJWh5RSwxCA2anbs3cHB+0g9yy1yaNumwSSVWzQuLTguILeHDCDqMe2WNskZ3MeMgjqFkvDT3tloQPZGI2lgwwdFsIIipTCAorhMcEBEwiCFVEwg1JuGr1/fC8faFt9FqWOGqUz3skH3LcQREVQRFVMIAVREEKKogiDiqgQQIBhMKoIiqIIqiqCYTqqiCYTCqIPKwM1Zh/23fcvltAvwae+zJPv2ua0Da0nqfqX1NuRkVWZ8jwxuw8ScdF8t5O+byzWK1hzQ2aMAAnGTnp71R76RDJqWsSaiAI4WSF3PjnHALpajPd9KV60QljquGZJWDx69MLkQdvoOrOY5r3wv54BIc3ofELa1qaxPcrMjilmpODXbGNOJOPIoGi353axJUdZdYgO7Y5xyeHI5VZLLqflA6B88rK7GlwZG8t5YHTxXjRgtweUAmNGRrHF3AD1Wg+/kvUVbema4bEVZ9iF4LfU9/H70HjpDOy8p5Iy4uwJG5ceJWVTMXlcY2ucG7nAAuOPZJXpRp6izXTckq7WOcd2XjgD3d6zbQujyg8+83HZbzzeM4IxlBpGrC7yqNd8YdE55y08c+qSt7Wa8cFmnYfNGyvCQGwbcl3uA6rK5pdsa02/UMTuOcPOMcMFXUdIt2rcFhliMPjAzuHAEHOQEGjpzy3ypJ7EwCTdmPu4ZWWu4HlBVPXMf+5bg0ay3U23TcbkcXuLOPLitHWpY7Gr0pYHiRji3Dm8c+siPTyuH5WsfcfvTyi/rekevq/7l1tW0tmpMYHSGNzCcOAytWXQBO9ks92aSVgGHEDpyRXYK+c8oxjV6R9zf9y+iAIA45Pf3rSuaVBdsNmmdIXNGGgOwAoOX5Tf1jQPh/uC8/KAmLXK8kjnNj2t9YHiBk5wuxZ0mtaka+ftHuaMAl/Je1mlXtRNjsR72t5EniPiqNSvX0+O/HNHM6WzICQS/ccY4k+5czyaI9M2R3sP+5dqvRo0WPEUcce8YcSeJHdleccek1ZBIzzWJ45HeAfvQcPTbEdHXLLrLhG3a9uT35C9fJeVnpGyNwBe3LQevFdZ9rSHS9tLNSMn6xLSVBqekMduZNXDu9jeP2BByK08Y8qy/eNpe4Z6cllp0ob5USSkO7N5e0O2nHFdcaxQHsPcfoxO/BX0xAR6kdp/0YHfgiOVpgkb5SSTmGURPLgHGM44rHUYfPIXE0bAvb8AtjO14zzJ5LsHVc8qV0/usJ6QmPs6daP0gB80V70YnwUYIpXZkYwBx962FoeeXDy02T4ytCec6geWntH0pgiN5CeC0u01J36NXb4yn8Fi86oR7FVv7TiorcRaIZqZ/wCbWb+wT81TDqB53Ih4RfxQbo4qrQFW7jjqBHhGFfM7B56jP8Gt/BBvKHmtP0e4+1etH9oD5KHTIyfWsW3eMxQb2FPHgtI6RUPt9s76Uzj809Daf1rNPiSfmg23SxN9qVg8XBeZu1G+1agH7wLyGlae3lSh+Lcr0bRpt9mpAPCMfgg83arp7f02D4PBWB1rThytNd9FpPyW4IYm+zFGPBoWY4DgMINAazTd7Blf9GFx+Sh1RjvYq3HeEBXQye9QoOd6QkdnZp9w+LAPmgt2z7OmyD6UjQt4qKDT7a+7lSjb9Kb8Am7Uj/yqrf2yfktxEHOtjUDTm3OrAbDkNBzyW5S4UoP8Nv3Jc40p/wDDd9ylL+hQf4bfuQe6IiAiIgIiICIqg80RFpERVRFERFBpSskmvPZ5xJGxsbSAwgdSno+I+3NYf4ylejuGoNP60RH1H+K90Gn6LpZy6AO+m4lejadVns1oh+wF7ooMWta32WNb4DCyyoiCplRVAXLt602pYMMteQEdcjiF1FxtXp+dSy7f5xkYc338TkJg67Htkja9py1wyCuPFrE1i+K0MbAC4gOcTyHVYaZeL9JfCD+Vb6jPjwC8GRit5SRRt4AYA/yqjrT2bbNThhZDugcPWfha9i9Zh1yOruYYX4ONvFeWqTT19YrBk8gjeRlmeHNYa05sOuVZXHAABJ+KDvhTe3dt3N3d2VyqAqahfmthuSw7WtJ/8sLS1WEN8oIez/JmQNyW8OpGVB9BHNHKXNZI1xZwcAc4Xl5/U7XsvOY9+cYz1XOt0I9L0+1LWc/e8AEk8uK1eyY7yU3bRlr85+Ko2fKiFhqRS7fXD9u73L3h1qlHFBG+QgloGdpwPitG3K6x5LxPfxcx4GfA4XrfYyTyXhcQMsDSPceSDY181nVIxZ7Xsy7IfGMjK2vOoa2msny4QtYMZ5nuC5V0Of5KQl/MFv34Xlqhe7yeouHsBw3fUcIOoNYZHJELMEkLZuLHkgj4rneU7dt2q/vaePxWWv4dpNBw55H+1YeUAcamnvf7W3B+oIOtqepNoRx4b2ksnBrc4+K826o+C8ypeiawyAFr2HI49Cub5Qh3a0rB/mywDPv5q+UY7W/UEXrPczgB48ERu37nnF8aWyKN4d7ZkGQOvJYUrlpmpejcQMbHyw0jI9y89SjZW1qvPHMxs7hl4kOG8sc1s0K8EmqSXHWoZJn8mRuzjgivOrcn/wDUElWUQkcRvazDiMZHFYP1R82qT1haFVrDtYSwEOd7yV4zSMh8rQ9zwGnAJzy4YU1aKjas2t8rK9qLvPqyDAI+Ko29VE7vJ0+dfzzSNxHI+tzXhSsuGjVq8E3Z2ZJC1mMcs9crGN8v/pOQWc8TiPdzIyMLnwUhLpbrMRc2zC/JHHiOmFB9FfimraVK4WpnSsG7fwB8OXJaem6jMNCsWZZDLJG4gF3gMLJmouuaPNHPFI2x2ZbwjPre8LW0itLNpdylJHJG+T1mF7CAeHeg8m2pXae2xFZtPvb8kAOLcd2OS+mrSGatHK5paXtBIIxgrg6Rav6fG6nJQlfxywgcAfHlhfQRdp2Te229pj1tvJBwPKsYfTf9Ifcs+0pazqcUROBEzOckGU93wXr5SVbFxldlaF0jmEuJGMBat3SbB81s067o5wBvYCBgjrzQe/lDpcb6oswRgPhHrAdW/wAFhC6DU9Jp0xGzf2ga4AeyG8XEeI+9dmq6WasPOoezeRh7cggrQ0bSTQtWZH8QTtjOfzeaDz1usGWKth8sLKkBA7J4yPgOq0acgj8p2OhhMEcpxsIxkEdy6GuabauzwS1ywiMey48jnmvKfStRfqMV3tIHSDBPMAYQeOpns/Kqu7oSz78LHXmiPX68gABOwk9/rLb1HS7lrUo7UfYjs9uMuPHHFZarpVrULcczHRR7GgYJJ481RreVLGst1pNrRnnw58RzW75QVYJKLHPnFdkbtwAbwcfDvWWr6ZJqUEX5Rsc0fPqCsLulWbtFkc9lpmY7Iw3DcYwoOVq1h8tulbMZjbgdm4n1ngEcSOi3fK5v5Gs8DjkjPwWdrQbFqGEPu7nxDaAWcAFu6hpnn9GOCWY9qw5D9vAnwVGvrzz6BaW8A7ZnHcteGhZ1PSKbWzQMZHxYQDuBC6EemvdRfWu2HThzQ0YG3aBy+K1amiWKu6JmoPFd/tMa3ifw+Cg19Xq26986jTl3vaxokDeJbw547it/Qb0d2CYtjEcofukA5EnqPqXq/T5GXfOalnsT2YjLCzc0gZxlXTNOZp7ZcP3ySnLnYwPABB66gM6fYH/bK0dHrQT05DNEyTc7HrtzwwunYi7au+Lds3jGcZXlRp+Ztc1spc08cEdUHL1zzSC7VkDHutDAjYw4bgHhn4rSiEsXlbF25aZXP9YtGBxaeC7Wo6PX1GZksj3se0bct6jOV5P8nqhmZK2Sdjm4JIfkkjrnmqOe1wZ5ZZk4ZfgZ+jwU1AhnlbA7vezPx4Lr39IrXpGSuMkcrAAHsPHhyXi7yfqyTCaSWw+TmXF/EnvyoNLX8x65Uf7m/wC5Y+VZ23qsn93P1FdW3pFe5MyWaSYuYAG4fy+xelzTK96GOOyHvLOT84cqNbyilqR1GGzF2x3/AJNoOOPiuZqL3i7VlfK1xfHkNbyYMg4XafpFN9Rtd7HFrTuDi87s+KjtFoOaMwEEfngncfEqDT8qxmjC49JfksNX9fyYru7hGfsXhrtmEVpNPji7I1nM2gn2gR0+tdaGjFY0qrDbjLgxgO3cRx+BVDQ3btHrnqAR9pW8vGtVgpxlkDdjCc43Ej7Ss3Sxt9qRg8SFBmi8jZgA42Ih+2FPOq5bnziLH0wg9kWt6QpZA88r5/xAsTqlBpwbkGfphBuItL0tp5OPO48+Kx9M6f0sA+DSfkg30Wi3V6Tjhsryf8J34J6WrHk2c/uXfggzt8L9A/33j/xW2uPd1GM2abmxWDslJ/miM5aRw71tDUeop2z+6QbqLTF5xI/kNoeLAPmp55YPs6dOfFzR80G8i0hbtk4GnSfGRqvnF4/oGPGUINxFp9te2/0SMO6Ay/wU7TUj+j1x4yH8EG6i0s6kfzKo/aJTGpH8+q39lxQbqLT7PUetiuPCM/ihhvn9MiHhD/FBuItPza4eeoEeELVPNLR56lN8I2fgg3VVomjKRx1C0fDaPkh00fnXbp/ffwQbyYK0TpUJ5z3HeNh34qeh6Z9psrvpTP8AxQb/ACWJewHi9o8StIaNpw4+bNP0nOP3lZN0jTWnhRg+LcoPd1qs32rMI8XhebtSoN53a4/eBUafRaeFKuP3Q/Begr12j1YIh4MCDWfqumOGJLUDh3H1lgNY00exK0/QjP4LoNaweyxo8AsskdUGgNZqH2HTO8IX/gnpRh9mrdd+4IW/k96mUGj6ReeDaFw+LAPmhu2T7Gmznxc0fNbyiDSFq84cNOPxmar22ou5U4m+M38Fuog0d2qH/k1R+8J+SH0mf7K3/MVvIg0XQ6jIwtfPXDXAggRk8PrWjX8n315IpG2wXRZ2ZjyAu4iDS81uHnqDh9GJqeZWDz1Gf4NaPkt1EGj6PeeDr1s+DwPuCejYz7Vm4f37luog0TpNU+0Z3fSnefmp6F07rW3fSe4/Nb6INIaRpreIpQ/FuVn6PotHq064P+EPwW0h4oPJteBo9WCIeDAFm0BudrQPAKphBQTjmpngmEwgdE6K44JhAUVwiAo5XCEIPMIrhMKCDkqFcIqCh5hVTqgqIiAiIgIiIIiIoMSosliUERVEHjc/oc/+G77lKX9Cg/w2/crb/oc3+G77lKX9Cg/w2/cg90UVQEREBERAVUVQeaIi0goqiKiIig1peF2A97XD7l74XjZ/nq7v75H2Fe6CIiKCIqogqKIXNHNwHiUFWm+WOPVWtdI0F0WME+9e5swN9qeMftha77Wm7975K5d34BKDQq6aYddkdjETfXb3cVr33/8AHWTxtc5jC3Ja0nlzXY9KU+ku7waT8lDqcJ9lkzvCIqjna02SxbrS14ZJAziSGHvWWr157duvNFXe9rG+sCPeugNQJ9mrZP7GE88nPs0Zj4kD5oOeaFqpqQs6fF+TeMvYSAB3het+las6hBZjja0RgZBd78rbFi4eVE/GQK9rfPKtEPGX+CDYnhbZruilHB4wR3LlM0q02i6j2sRgc7O7B3ALeJ1Engyu3xcSpt1I/wDMqt/YcfmoJPprH6WKMbtrRj1sZ65XkdKldUbTks7q7TnAZhxHdle/ZageduEeEX8VPNbh4nUCPCJqDO3RZapNqhxjjGPZGeAUi0+JlA05HOliPD1uBCx8ysH2tRn+DWj5J6OJ9q9bPhIB8kGDNHh/JCSWaWOI5Yx5GB9i97mnV7rmuna92wYADiAF5HSoj7Vm2f35T0RUPtCZ3jM78VRsGpXNUVnsD4Rw2vOV5wU6NSQPjYxrxwDnPJIHuyeCwGj6f/Z8+L3H5rMaVp4/Q4viMqDja4asuqRdvJsi2YMjPWWm6LT22IDRtvLw8Euk9VoHivqG0KTeVSD/ACBeja1dvs14h4MCtGu65pbXEulq7ieJ4ZKwdqemEnM0Lif7ufkt0RxjlGweDQssAcgPqUGl6YpY4Sl3gxx+Svpet07Y+ETvwW70VyqNIarEeUNo/uXKHUxnhVtn90VvZQkoNIai88qNr4sA+avn0zuWn2PjtHzW5lU8kGl57a/9um+L2/inndw8tPd8ZGrd6IoNM2L39hHxlCCfUCf6HGPGX+C3Cio1O01E/o0A/en8FS/UukNb4yH8FuBVBpZ1LHsVQfpH8ExqZ/so/wAy3UQae3US05fVB+i78VOz1L/rVR+7d+K3UQafZ6icfyisP3RPzVMV8/pcA8IT+K3AnVBpiDUOt2P/AEf4oK9/rqA+EDVuKoNLzW6f/qTh4QNTzS5/7nJ8Imfgt1EGkKdvP9Zzf6bPwWbqs7m49ITN94Yz8FtKoNH0fN/7na+pn4J6Ok/9xufBwHyW8iDR9GE89QvH96PwU9FtPO7eP77+C30QaLdKjHHzu6f35Q6VA45M9w//AOl34reRBz/RFXq6yfGw/wDFZnS6u4E9sSP++/8AFbqhQc86LpxdudXLj3ukcT96p0bTnHLqrXeLnH5rf6JhBojR9NB/oUXxBKzGlaeOVKD/ACBbeEQardOoD9Cr57+yCzbTqN9mrAPCML3xxTHFB5ivA3lXhH7sLLsoxyjYP2QssK9UGIAB4AD4K5IKpCIGTg8Uycc0RBp6iSHUnd1lv2ghbhWlqg/JVz+rZj+9bpCAiYRAHVERAPJQKgc0wgidFUxwQRVAOCvRBE5IiBjgiBXHFAU6rJRBOSLJEGKqIgiqqIIiIgKKqHmEFREQEREBERAREQFFVEBERAREQEREBERAVREBERAUKqiDEoqVEBERAUKqHmgIiICIiAiIgiIighUKpUKCIiIPK1/RJv8ADd9ywoH+QV/8Nv3LO0P5LN9B33LCh/V9f/Db9yD3REQVERAREQFVFUHkqoqtIIiiKIiKDUvlzIo3sbuc2QYHep21w8qrR9KT+C9Lv9Hz3OaftXug0z5+7k2u3xJKhjvnnZhb9GMn7ysLWoPq3YopYm9lIcB4dxW69wY0uPIDKDUNW04etff+zG0KCg4n17lp3g8D7gvHSbc92Sd8jwGMOGsDR966O5u7bkZ7kGp6Mrk+u6Z/0pXK+jaIcMwMJ6Akn5rYfLGw4e9rTjOCVrvNOW1XmdKO0GRHh3PKg9G0qjRwrRD9gL0bHGz2Y2DwaF4yX6scjo3TND28SFY7MFys9zJDsGQ48iEGxy6K8VwY4qDJYXkWi178Mke/1SV1rFnspWQxsMkz+IaDjh3koEFyKeeWFm7dF7WQthcmjI92t2e0i7NxjGRnPxWc+pyBkksDYXRxkg734c7HPASFdNZLmO1Rr4Kz4i2MzkjMnJuFtVTZ7SVlkscBgsewYBCDZREQEVRAUVRARVRBQiBVBAiqIGEVRBMcEVRATCoRBFURATCqICY4oqqCqiqAiIgJ0VRBByVQIgKoiAiIgKqKoCIiAiIgIiICIiAiIgIiICJ1RAREQECIgIiINTVeFNrujZonH/OFuHmVpaycaXMe4tP1OBW6faKCIhQoCJhPFBUREERMplBUQIgIiICIiCooiCooiCooiCooFUBRVEEQooeiC9UREBERAREQE6IiB0REQRERAREQEREDoiIgqIogqIiAoqoghREQRFVEBERARFUEREQFFVEBERQRERBiiqIPKz/RpfoH7l56f/QK/wDht+5es/8AR5foH7l46d/V9f8Aw2/cg2U6IiAnRFEFREQEREHmEUCq0iqIiAiIorXvf0OX3DK9hxAKwtDNWUf3SrCd0LD3tBQc/V63nLoWdSH7T78AhYxWza0sNPCXIicOuVs3JWss1shxw4k4BOARheDKDmaybDM9g5u8j+9yQeels7K/ehbwxghatqNsVTc1vaTxSBz5m8hx5ZW3AydurTzebvEUo254cPevE1L3mctP8g2PJIeXcTxyqjK3Whk1mo57MtlYdw7+Cy1GvDWsUHwxtYBMG8O5SSOwZasjpqwdAOOX4ys9SdFaEQbcgj7NwfknPFRVdFGPKFpLG+tCSOHXKlUMjv6hG8ZjIDiPhxXk+aB91lk6lGHsbtAbHw9/VGTU2232POppDIMOaI+BHdyQa90vk0uGdhbHA17eziHPGepW4Z2s8oGmRwDZIcMJ5ZWs2HTQx0fZW5GnkC0+r4L3k81lrtg9G2XMZ7Pq4P15Qehe1nlDxe0b4cc+uVq6dPSrCWveZGyaN54vbncMr2hYyFzXQ6RLubyc8jP3r0l7ew8Pfo8bnDkXyDP3IFmSlZrxx2IQyCRxDHezj3+5YaRG+telrMsGxWDA5rs52nuXs86jK0NdQrbRyD5M/JZV26iyRoMVOKLPrBmcoOgqplVQERMoCqmUygqKJlBVVEQVFFUFRQFEFRREFVUTkgK5UWLJGSFwY9rtpwcHOEGaJhFQVCiqCqrEKoKiwlkbDE+V/ssBccDPALGrYjt12TwkmN/LIwUHsiIgBFAqgqKKoCIiCoiICLQ1i9Np9btoq4lGQC4uwG593VbzTuY136wBQVFrX322Vt1GKOSXcMtecDHVbI4gZGDjiEBVEQRVEQRRZLE80BE6ogJ0RVAQc06IgIiIIFeidUCDS1oZ0e37o8/Ut0cfqWrqjd2lXB/2X/cV7wnfDE/vYD9iDPqgRAEFUPRVTCCoiiB1RMK44oJ0VQBMICh5qq4QRTqsuqhQFURBChVRBOqKognVVDzRAUVRBFD0VUQVERAREQEREQREQOiInVAUVURRETogIiICIqEERFUEVREREKIiiiqiAiIgiFVQoCIiAiIgiKqICIiCIqooIhVUQec/9Hl+gfuXjpv9XVz/ANsfcvaf+jyfQP3Lx03+rq3+GPuQbJREQFFUQEREBERB5DkqvNh9VZBaRkiKZQVTKIoMZBujc3vBC86bt1OE/wBwL1WvRP8AJGDuyPqKKxs155pMx23Qtxja1gP2rz9HvPt37J8HAfJe120KcXaPY9zepYM4XpFIyaJsjDlrxkINT0XCfbmsP8ZCqNJpDnEXeLyfmsbGoGPUI6ccbXOcMkl2MLeQaw02k39Gj+IyvRtWs32YIx+yF7KKCBjByY0fBZDhyA+pYuexpAc4NJ7yvK9OK1OWTcAQ07c96D23ZJGePcj5AxuXuDR3krhMptmjgtV7rYZGsBkJOST71lfrPdo8k0trzkjDmOAwBxVg7UkjImh0j2taTgElZrRsS1BRhNwtLCGkA9ThbE88cEYe4nB4NDRknwCg9UC1q16OecwlkkUoGdsjcEjvWw9zY2Oe7g1oyUFWS5h1UtijsOrOFWQ4Em4Z8cLatWew7NkbWvlk9kOdgeJKQbKLmV9SmNx9SxDGJtu5hjflr/d7l4wajqVztRXrRh8UmHBzuQ7vFWDsrGUvZG50bN7wODScZ+K0XWbFq4+rWeyHsmgySFu7iegCULs3nstC6WmZg3Ne0YDx4IPXSrb71Qyysa1weWkN6YW2c7Tt9rHDK4GnQ3ZorUVaw2BjJnetty4nuW5pdqzZhs1ZnhlqA7d+M/HCDep+cebN872Gbrs5L3C5WmW5G6PPPO8yPiL8k9cLUeyazSbNELxuOAcHt4M8MZ5IPoFQvGm6V9SJ1hmyXHrj3r2UHP1ey+GOCJjywzShhcDggdcLKCkatx00VtxrlvrRvcXce/JWn5RV4sV5ywF3bNa494WxqdKBtMMEjK0DZA54xwcO5Ub8c0UpPZyMfj9U5XLgj7DymkZ2j3B8O4Bziccf4Lxe9jdaoywVnQRvyzJAbvHh+KusWXUdbisRxGRxrkYHiUHXdarteWGaMPHMbuKsVqCfd2UrH7Pawc4WrpEdZ1bzqJzZZZfWkkxxz3e5a+nNEXlJqLGjAc1rsDwCDow2a1wvjjkZJt4PaOi5ehtbWuapEBtYyQEAdBxWWnYZ5TaizlloOPqV031fKLU2d4a77vxQZ6frDLdmdjtzRvDYhsPL3/FbM2pVo3yMBfIYv5zs2Fwb4rU0f1dX1Rn98O+9WA75rsGmsaxu4maWTLsuPRoQbNrUGR6a63ADM0j1Ng+/uWlGK2pUIprgs5iZkuGQDnuxzV0UbvJ6eM8cdo1behO3aNW+jhUa+msoxV3X6cVh44txkk48CVv6fej1CAzRMkazOBuAGftWn5OHFGVv6kzh9q12T+hdQtQuGYZgZYQP1u761B0Y9Ra+vNMa07WxEtI2gk454wV66dbZeptnjYY2kkBp9yypQGCmyF3Fwb657yea5/kzw0rZ+pI4IOlZsR1K7p5iQxvPHNaB1aaA13W6YjgsEBj2ybiM8sjC29QsNrUZZnxiQNHsnkeK4OsNB02CzLa7Wdz2uDQ71WDuA9yo62oam6jahiNZ72SHG8EfYEj1Gw29HBcp9gyb+acH7vgV4azNG9+nzMe1zROOIPgvTXXBklF5OMThB7Wbdh2oijTjj7QR9o98udoHQcE07UTa85jsRtimrOxJtOWkd4+pa1+41+tMpTTdhXEe9zs7TIe7PctTT31/Sep1oXtDJ2ARe/gfxRHvNqtp1Z1us+myIcWxSOJe8fXwWdvWJ/RMV6pDGWOID97uLTnGAOq19J1GlWqtqaixkFiDLcvZ7Q8V76vYbY8n5pAzs2F4MQPAuAI44RWxDZ1GKSae9HCymI97dh9Ye4pFJqU9IW43wtLhvbAWZyOgLs817Ts9IaK9kLw4yxYBB645LX0bUI/R7IrDhFPANj2P4Hh1QeOoXGal5L2J2N2kY3NP5pDhlYTu1uOky7FLAI2MDuwDcnbjmT1SvTlb5O3m7Hb7Be9rMccdF7w6nXGjtaCXz9ls7HB3F2MYwgmo6hZdoLb9J7IwQC8FuXDJxwXrf1B8FKoGOxLZ2tD9udvDJOOq1rFY1PJN1aQEyuZwaBk7s5wpbgsWtHo2KYJs1NrtmMHlxQVti1W1KDzeazbrSHEolj9n3g4C7p4FcmHWLF0MhgpTRTuID3PHqRjqfeuueagiIiAiIgiKogmFURAREQEREAInVEHjcbupWG98Th9hUoO36fVd3wsP2Be0g3Rvb3tI+xa2kndpNM/9lg+xBtIiICIiAiIgIiIKiiIKiJlARRMoKiFEQRCUygqiZRARQHJVQEREVFCqsHyxs9uRg8XBVGaLCSaKNoe+RrWnkScBY+cwdiZhKwxjm4Hgg9VVrwXatl5ZBOyRwGSGnKtu5BSjD7Mmxp64J+5B7Hki0Z9YpQRsfK+RrHjLT2TsH7FtwStnibIwODXDI3DBQZotNuoNdqBpivP2g4lxaNoHfnK9LVgwdi1jQ98sgYAe7qfqQbCLR1XUm6cxp7F8heQARwaPEreKAoqiCdVURQRFVEUVU6IgqKKogiKICIiKKKqICIiAsSsliUFREQEREBTqqiCIiIIhRFAUVUQYT/zEn0D9y8NN/q6v/hj7l7z/AMxJ9A/cvDTP6ur/AOGPuQbKIiAiIgKKogIiINdg9VZBAFcLaCK4TCgiKognctakMRyjulcPtWyterwkst7pc/WAorDUWB9GVp5Y4rU0l5ryS0ZT/N+vGT1aVv3ceZy5IHqnmudqMTpYa1uqcyNwwkdQUHg9v/Ealo85ZXfV0W1cm7W4+AunayNoP5IEkk9+FhqgERpMYCXRPBIAzwVuGzUu+e1onTRyNDXsHPxVRnVhsWqjWWTKzY/mThzmrxpQNl1OSWMv7CH1Rl5O5y93zXpaMsjYHNkk4Mj6tHeVjWFmKvFXiqSMwRve5ze/ieaipTrw6hXllnZvc97hk8wBywvOr/KNFnjmAe+HcwE8eXJesVe5RmlbXjbNBI7cAX7S0r3hqSQ0pImFhmkJc4nlkoPCpBFPoLQWNOYj06ryjHaeSp90R+xbdOpYr0DWdJESBhrgCpBp8kWnOpmduCCA4M5A8+qDWugSeTLHYyRG0/cl17XP00vkdHG4e204wcLa9HZ08U3WHFmMZDRnHcszp8MlJtWculY3kTwIQYinWitRTPlkkl9lhc/K2p3tjgke9u5rWkkd4WrR0uCk/ex0kjsYBec4HuW6QHNIIyDwIUHzts+caJ5y+UNG4dnCw4a0Z5e8r31CWEWaFqUCSttLHnmAThb7NKoxhwFdpD+YPELZFeFsHYiJnZfq44K0asU2n9vG2q2GSRx5sAy0d5Wvo72N1DUYtwyZdwGea6NerXrAiCFke7ngc1kyCFjtzImNd3gcVByYpPR2u2POPVhsgObIeWe5ejWi35QssQndFDHhzxyJ48PtXVc1r24e0OHcRlAA0ANAA7gFRx9Pnjo27sVkmPfLvYSDgj3LY02Nxs3LrmlrJj6gI4kDrhdHnzCIOPpUXa1blSVkjBK9xBc0jIK8qlvU6EYpyUHzlnqse04BC72SmSg51yxfpUYnthFiUkmXHJo5rfgkE0EcoGA9odg+8LGeFtiPY9zgzqAcbvcV6gANAAwBwAUHN1yvZt12RVot5Dw/cXAAYU1Opa1ClFsYIp43h2xzgQ74hdMFMqjj2aeq23VrDzWjkidkRjJA95PyXtPTuy6jXsjzdzYWlp3OIL88+GOC6aBByotLs1NQknpSwxwScXROyRnqvSzptg6j57SsshkezbIHNyD4LpKIOZX0iWDU3XBdcdwAdluS7v8AAL0h02WLVJL3nQJkGHM7Phjhw5+5dBEHPfpLXai+3HZli7THaMbydj3qDRo225ZorM8bJTl8bHYBXRRBpUdKgoukMb5HNfn1XO4DKUtKr0i7snzcQQ3Ls7M9y3gnVBq0dPhol/YvlO85cHuyM969bFSGzJC+VuXQu3MPvXthUII9oe0tOcHgcHBXhUo16QcK7CwO5jcSFsKZ4oD2NkYWPaHNcMEHkVrN0qg2J8fmse1/NbIPFZINc0KbmNY6tGWsGGgjgFk+nWkDQ+CNwaMDIzheyqDxkq15dvawRv2ezloOFmIYhJ2giYJMY3BvHCz6ogwkghlcHSRRvcORc0ErNzGOADmNIHLIVRBGta0Ya0NHcBhCxhduLWl3eRxVTqqKpgZ3YGe/CqKAiIgEoiICIiAiIgIiqCIqogIiIKoqiCKoiA3nxWlo39UVQejMfUcLeb7Q8Vo6Pw0yIfqlw/8AIoNxEJABJIAHMlar9Toxxdq+3EGZ25Ds8QqNtRYtljdCJhI0xEbt+eGO/K1GatSfOyHtXNc/gwuY4Nd4EjBQbpUWWFowanBPdfTYyYSsBLtzMABBuKhaous8/kqmKUOjj7R78DaG/WtM62PNfPBUkNMv2druAPPGdvciN67bioxNklDyHPDBtGTkrYIWhqupeYQxyCu+ZryAHDAaCeWSsNW1STTnwBtR0jZXAb9wx4Ad6Denmirx9pPI2NmcbnHAXjFqdGaZsUdqJ73cA1rskrQsahajoTyX9OaHCVrYWE7gc9T4LKKV9TV4KdiGqe3YXMfCzaWkDkUGzT1E2dQsVTXfF2LQcvIyc+5bw4LixzRVvKS/JO8RsEDSSVvacLsjTPckw15JZFsAIb0z70HtdklhqSSQRtkewF2HOwMYXlpVp93TYbMoaHvznaOHNbU4zWmHfG4fYvntKnfY0ipp9OUx2Ml0jwf5tuT9p7kHcuzurQ72V5ZznGyMcfFatbULM9hkb9MniYecjyMBZahDabQbDUmfuLwJJXvw4N6nK0mWI4terRU55JIJWua/Li5pI6gnn8EHcK5Wt2bdY1zC9rInyta7Ay48fuXWwuR5Sf0OA91hn3oOlZmbWgkmf7MbS4hceBluxo7tRNmUWnAyMaHeoGg8BjwW9roJ0ezgZO35qaeW+gIDn1fN/kg1ruquOgxWa52y2CIxj81x5/VgrHUYPRdSK5Wc/fE5oly4ntGnnlcljXf+n6TzwYLhPwz+OV3vKMgaJY94aB9YQdFrg9rXDkRkLg+UEEQ1DTnljQHy4f7+I5rs1AW1YWu5iMA/UuR5Sxtkm05j/ZfLtOPeQg9pm+mp+wY0DT4Xeu/H864fmt93eV1WRxxxiNjGtjAxtA4LgMkseTtnsZgZdPkPqvHNi78b2SxtfG4OYeIIPAoOFp2NM1+xSI2x2PXjPv7vv+pb2qt85nq0OYkf2kv0G8ftOAvDykqufVZch4TVnB2R3L10d7rrpdRkbtMuGMB6NH8coNjVqYv6fJBj18bmeI5Lw8n7XnOmsY84kg/JuB93L7F088V81finq6xJDV9VuoDacfmn84/VlB1dLPbusXek8hDPoN4D68ZWR/LawO6vFn9p38B9q24o44ImxsG2ONoaPcAtPSMyV323DDrMhkGejeTfsAQa3lP/AFYw90zV1uAGTyAyuP5TvaaDIhxkMgcGgZOO9daCVkzGvjO5pQcWpJPqdC1cNmSJ7XOEbWOw1gAyMjqtnQHzT6eLE88krpCRhwGBgkcFx68zWus76NxzZZHZZB7BGcYXe0y7BahMUML65hwDE9uC0dEG6iIoCIiCKqIgqiIgIiICIiAoqiKiKqICh6KqICKqdEBERAREQRERBERFAUVRB5z/AMxJ9E/cvDTP6tr/AOGF7z/0eT6B+5eGmf1bX/wwg2UREBERAREQRVEQeQWSgVW0ERFAUVUQFrQcLlpv0XfZ/BbK1m8NRkHfE0/aUV7uaHDDgCO4hQANGGgAe5ZFRQEReHbP86dF2LiwN3B/QnuQeyLVoWzbbKXR9mWPLcZytoqAiiIKmVEQVFNwyBkZPvWL5Yo3Br5WNJ5BzgEHomVgXsDS4ubtHM54BecNytO/ZDPG93cDxQe6ZWu+9Vje5j52BzBlwzySrdrW2OfBKHNZ7XTCD1imimLhFI15YdrsHOCvRaVCelK+cUw3LTmRwGASsXaoweuK87od23tQBt547+SDoBFoW9Wgq2Y4HRylz+obw/ivEa01lgw2ak0LiMxgjJd8FR1eq1m3GO1B1PY/c1m7fj1fBa9bU3yXhUs1X15HDczcc5WbdQedXFJ0BYC0uDyefgg3gvCxaEDmRtaZJpD6jB1957gthcvT3+caxelP/LxG33IM7+rChYjjnrP2P5SBwx710QQWgg5B4grl6xVZcs04pOAeXtz3Hamg2HmKSlPwmrHbx6jog9dV1P0dG0tjEj3cgTjh3rcrmV0LXThgeRkhhJAXz+stFivaucwyQRRn3DmfrX0UB3143Z5sB+xBqanqLNOZC5wB7SQNPuHUreGCAQcgjIK49mKtqNu0yaVgbEzsmZcBhx4k/csvJy26Wq6rK4GWuduc829EDWbVynNB2MsYjmfswWZLT9a9p6+qNic6K7G54GQ3sQM+7mtbyoB81rPbjLZgRlbEh1MS13S9h2PaDeIs7vtVHQiJdGxzxhxaCR71yp9W7HXoqmfyO3a8/wB48vl9a6s0jYYnyvOGsBcV8zNLUn0V+Xk23vM2Qx3B2eWcdyg+oXzl67Z0zWW/l5JK/quc13EAHgutpFsXtOjlzl49V/iF4WK0dnWJa8gy2Wpj4h3NB1WkOaHNOQeIK+a1W5LNrUULJJGQBwjO04ycjP3rY0nUDXo2atk4npg4z+cOi19WgNWrprne32m5595wSg7N2vJHCZqbnNnhbloJyHgfmlbFKyy7UjsR8A8Zx3HqF7HmuP5O/k/PYByjnOB3IOwhCIgAcVSiICqhVQERVUEREBERBURFAREQEREBVREBERAREQVERBEREFREQEREAc1p6VwqOH6ssg/8ytzqtPTj+TsDusyf7lRuFjHjY9oc08weRXD8nKkD6Vpj42uPbPjyRngu4SceqQD0JGVoafp8tGOZjbW4yuL89nyJ+KDgwSub5GbSSGCxtcR0bnJXauadDarMks3pXwx+u1w2gD38AsqWkRVaUtR8jp4JTktcAMHvXjX0CCB7c2J5IWncIXO9X4oOuOOMcu9cfWB5lqFXVG8Gg9lNj9U8iuxleVmvHbrPgmGY3jBUGpRc3zWzflGRYJfj/tgYaPq4/Fcizus+TMtl8jYYiPyNaLAa31uveV9KGNEYjDRsA246YWmzRtPj3gVmkP5gkn6u5UaWtPY/ybYWuBw6PkeuQr5ROAg052RwsNP2LoHT6ZhZCa7DEzi1uOAWT6VWQND68bgwYaHDOERq+UFuSnp4dCdpkkDN+M7B3/YuTZnoV9a06WCXfGwntZcl2SR39SvpezYY+zLGlnLaRwQRRgNaImAMOWjaOHgg+etQVtR8oZ4ZJQ3fCOzdnk8Yx/8Axb+j6mZs07jgLUR2ZPKTHULphrQchrc9+FnnHuQediRsVaRz87dp5DJ5L5epUmj0uG3UjlZervILOzPrtJ+1fWZTJzxQcPVHWtR0uJ0VSZpa8Omgc0tLh3e8LGyNQnvUbcOnGNkWWtjc4AjhzPcF3sogccDOM9cLm63Vs3II4a0bDh4eXOfjl0XR6qoPMNMsBbYjaC4EOaDkfWua3TbkVR1CKxEKrsgSEHe1p5jHJdVVBqP0+u7ThR2kQhu0d49/ivB2nTT9iy5aEsMRDgxrNu4jluOV0SogdVo3tLZdlZJLYmHZncwNwA0/Ut5EHhZqMtVBXmfI5nDJzgu8VhT02tSOYO0A7i8kfUttO9BHNDmlrhlrhgg9QsYYmQRMiibtYwYAHRZEtHNwHiUa5ridr2uxzwcoKoWNc5ri0FzeRI5LzntVq5AnsRRE9HvAWZewRmQuHZhu7PTGM5QZEZBB4hQAAAAYA4ABeQtweZttPkEUL2hwMnDgVa1iK1XZPC7dG/kcY9yD1WErDLC+MPLC5pbuHMLNOpQcirV1ipE2vFPUdEwYa57TuA8FvVKpgL5JJDNPLjfIRjOOQA6BbCICIiAiIgKIigKoogIiIKoiICdERA6qKqIooVUKAoqogdEREAqIiAiIgKIqoIiIg85v5iT6J+5eGmf1bX/wwtib+Zk+ifuWvpn9W1/8MINlERAUVRAREQFERBiiKroiIiKAoqooC13cNQYf1oiPtC2Fry8Llc94cPuQer3bWl2CcDkFy/S0sld08VRxYwnfk4wuqVyagHmF6Pue9FZu1Gdr4ZHQBtaVwaHE+sMr2NuZuqtrOY0RuYXA8yVqzvDtBgcTxBZ96ytyMbrFF+8YLSCc+7ggwhnME19jD+VdL6g7yQvTUXXK2ndo2cF7cbzt+5ac8LJ9UtOilDZ2YfGQeo5he1i+y7o8jSCJyMFmOOfcgynktUqTpZJ+0fKWhnD2SVb3baayKzHNJI0ODZWvOQc9fcvWzAdQ0hrI8tkABAcMcR0XlK+bUabajq8schIEjntw0Y65UHqHC7qb4nl3ZRRh20HGSV512uj1CfT3PeYns3sO7iPdlZz1p6l4W6sfasLAx7AePDqF614pZLbrkkJY7ZtYwkZ+KDR0ahFNEJZXPdJFK4Ny7lgrKv2D3aiy8GdoHn2+e3HDC29Kr2awlbPG1rXvLwQ7OM9FqPguWL9iat5u9gftBkbkjA5BBjRqRN8nj5wOxDvWc4DiRngrM+R17T5jAIYy7azPtEY69y9XRW7sU1G6Y2v2hzXx8ufULJ+mW5mRdtd9eJwLS1nAII6CJvlI38m31oc8uuTxSq0ReUlljQGtkiDsBbD6Err0dnznjG3aAW8x1yr6PPpDzzt3b8bcbRjHcg1dPYG61qUeODg0/Wtd8d7S4S+JzLVDOS08wF1IdPEV2S0JpC+T2hwwR3LEaYwMMfnExhccmPIx4INXU3tksaXYZ7LpPsIWeqjbq2mSdd5b9y27GnwWDHv3gRewGuwArPRgsOY6YPc5nsneeCDS1TDNa02T+85uVbmGeUlF2cbmOatyahWne18rC9zeRLjwVfRqyyCR8Ic8cnEnIQbIXJ0oGLV9RhdwLnB48F1hwWnbqv8AOY7lbHbsG1zTwEje5BhqkscVmg58jW4m6npgrR1qGavdhv0T60v5JxHEEnkV2RHFO1skldu4jk9gyF6NAAAAAA5ADkg5GsRw1dB803tDw0YBPFxzxK9YNVrxaPHKH7pGRhuwc92OWF0z4KglBzNIq05KEbnRRyynjI57OO48TzWpcZ6O1yKenXkcxzNszI4zj4dF38plBxNec65SjZWgne4vD8dk4Y8eC69SYzwtcY5IiBgiRuCvTKBBoav28kbIIa0krXuBkcMY254jiea32H1G+qWjHsnp7kyiDh0qt+lqk8sNX+SzOyWGRuR7wtyRl06syyyszs2RmM5lGTk5yugryGUHNu6Qy1qle3waG/zrf1sclNboWtREbIexa2N24Oc45J8MLp5Vyg84nSsr7rXZtc0ZJYSR9q0dCicK0tl2QbMheM93RbliBlloZKXFmcloOA73Fe4AAAAwBwACCoiICdURAKqhVVBVRVEEBRQcUVUKIgZREQVMqIeSgFUFQ8kVRUU6KqKmVVFSgFByRAgqmVViFRUyp0TogqZQckKAmUTCACtSh7Vv3WHfJba1KPCxdHdNn62hEbaZ4JhTIGSSABxOeiCqI3jgtOQRwIXk+1WZMIXWImynkwvG76kHtlMphaztRpts+bmzH2+dvZ5ycoraUXjLbghsRV3vIll9hu0nP2LWn1enA6UEyyCE4ldHGXNZ4lBuTzR14XTTPEcbBlzjyCya4PaHNILSMghal+3Tj0/tbP5WvI3IAbu3LC1qlejSinMcnZvA2NYzl7ieQRG+Oqm5g5vb9a5T9VqW4LbLNadtZkW8ve3AeM9Fosg0+CxTdPpIiZYcOyk7TcQemR9SDss1KB+peYMDzKGlxO3DRjx5rcC5E/Dyuq/3q7vmtmnas255HMjiFRj9rZMnL8c8fig3HuLI3ODHSEDg1vMrW0q+NRrOn7IxgPLdpOTwW6z2gvm9KtOraXLFB61uSw9sMeM5PefcO9B3bdiOpXdPMSGM54GStCLX6c80cUbLBL3BoPZHA8V7zvv1dLlkAFm3gbWxs4A/Nactu1Rv0YZbjZXTENljIALSevDkg7PVc7W79ihU7WCFruOC9x4N+HVdLC5flOM6HMe4tP2oOkHDYHO4DGSVyILd3UKti7WkbFGwkQxlmd4HMk+9b93J0iUt59ifuWv5NgDQq4HXdn/MUGxp9tt+jHYaMbh6w7j1C1tbMsemyzQzPifEMjaefFa/ksT5pab+a2c4+oLb1z+prXD835oPBlnzbRYXSSSTWLLQI27vWc4jp3BbOnUZKkWbFiSaZw9YuccD3BcGubOlyVdRnb5xXfEGB3WIHoO5fURSssQtlicHMcMghB8/qMI0/W6kr3yuqSu4gyHAPL8Cu7efFHRnkmaHRtYSQevuXjq1IX9Nlhx64G5h7iFy6lx2rx0qTs5Ye0s+DeQ+Jx9SDdp6PW9FNrzQtL5GZeSOIJ/Ba3kyWwizRexrZoX5JA4uC7uVwdZDtN1SvqkYyxx2TAdf/nyRW5ZiZc1evG5jXMrNMrsjqeDR95XprBL6razTh1l4i4dG83fYCmlAywyXHDDrL94B6N5NH1J/Paxnm2tH/wCTv4D7UR66hDG7Tp2ljSGRO25HLh0Wt5O8dDq+Dv8AcVuXeFGx3dk77lpeTnHQ6/u3f7ig9JLc0upPpVOzDomB0j5ASMnkMBeGmajbt3JoJoYWdgdshDjnPuHwWtcsQ0/KCWRllldzoh2naNJDj0xj3La0Z1IyWHwW22LErt8hHD6h3IOooqogIiICIiCIiICIigIiKgiIgIiYUBRXBQghBEKhIA4uA+K832IGj1p4gPe8Ir1UWudQpN9q5XH7wLyOr6c3ndh+DsoN1FoHWtO5C0HH+60n5KemaZ9kzO8IXfgg6Ci0fS0R9itcd4QFT0m4+zp90/u8fNBvotHz+wfZ0yz8do+aed3Ty0148ZWoN1Fpecai48KDG/SmH4K9pqZ/Rq7fGU/gg3FFp/8AE/1ao/acULdSP59UeDXKDak/mn/RP3LW0v8Aq2v9ALB8WomN2bMI4HgIz+Kz0r+rK+f1AqNpFSooCIiCKqIgInREGKqiLogiIoCiIVAWvY4TVj/fI+wr3XhaP8ye6QIPcrXbSrM3bYh6/tcTxXuvF9qBhIfNG0jmC4KKCrXDAzsI9o44LeCy7GIY/JM4cvVCscjJW7o3tc3vBysigga0cmgeAVyomVAJKoKhRBkixWSBlc86Uxsr3wWZ4Q85c1juBKg1F5t+adgRPu4n83b3r2u2pa7miKrJPnmW9FR61q8dZpDNznH2nvOXFe2Vq0rE9jd21V0AHLcc5WyoLlFOqowSQCMoKFVg97IxmR7WDvccKte17dzHBze8HIQVF5y2IYS0TSsjLuW5wGVJrVeuWtmmYwv9kE80Hsi15btWCVsUs7GyP5NzxWFbUqdqd0EMwdIOmDx8EG2ip4Lmu1ykDIGue4x8MBpy4+4KjpItTTtRg1FrzDua5hw5jxghYzag5va+b1ZLDYjh7mkAA9QO9B7XLkNKLtJ3EA8BgE5Xo2eI12TueGRvaHZecc1oWbMWoaFPNDxaWHgeYIRjqx8n4HXGCSJrB6veeQQbjb1Rzg0WoS4nAAkGSli0YLEEXYyP7Ukbmjg3xXIlbFprorE+lQMic4es12XM8V0L+oyVZqzWRB0U7g3tC7v9yQdBFoWrs9XUa0JZGYZztDuOQVLtyxV1GtFtjdBO7bnjuCDfRcq5evRatFUjjiLZAS3JPHxXm+5qVXUY6kohlM7T2bmjaGn3oO10V6LkMs3aurQ1LckcsdhpLXNbt2kLOvZst16WnLKHxdnvb6oBQdMK9Vy609huvy1JJjJD2W9oIAxyXVQTqte9Ys1wzzam6zuznDgNq48Nptp08M1+atcD3BrS/a0ceC3r9meFtKq0v7Sbg8xkbsAccEqo9qdq9NOG2NPMEeD65kBW/hcSOG/DqMUlWKz5u44lZPKHDxHEqCCWTX7FZ1yfs3Rh3tccdw7kHcKH6lxtNaaWtWKLJHugLBIwPcXY715V43avBPLYrMnDpXNZvlI7MDlgYQd4hQPYThr2k9wK4hoalFoMtZ7hNI1wLGhxJLc8W5U0+xps2oQhtYUrkYwWFm3dkckHeVREBQc1UQQq9EVQREVQRFUQTomOCqqDFVFUEARVEEwmFUQFAFVMccophMcFUQFMKoiCIiAtSoMXLo/7jT/4hba1K/DUbvedh+xBtkcFwamnwS6xqVeYvkiBY7Y55OcjPHv5rvrm1qtqLVbVtwh2TgDAccjA4dEHOoPdp1XW4YSQ2s4mIfq5z/BekOk+faLAwGsBI0P7URkvz1Oc81tU9Omjt3ZLLoXRXPbY3PBeEGjXqm6CpqRjqk5wW5c3vwg69ZpbWia6TtS1oaZP1iOGVzNfYa7q+qRNzJXdiTH5zCupBEyvDHDEMMYNoSaNs0D4pBlrwWkINOpI29qclpjt0MDBFEehccFx/wBoXPiHnFPUWaewQ1A5/aPf6zpHY44HQLr6fUZQpR1ozkMzknqSckrVZoVZssu2WwIZCXOhEhDST4INWH8p5FHPSufsTUvW8j2O54ZGf/ILch0etDTkqtdLsk9o7+JHd7gvR2mVn021HmV0LeTS8oJqFhlbRJJpI2ysbE38m7kc4Az9a4mrYbW02aa2JJTKx2wOAaxvPgB096+kFWIVfNiwvhxt2vJdkLWZo2nMiMQpR7SdxyOJPjzQczWI472u0o2T7WTQuaJGHxW1o9/Y86Zc2x2IPVb0D29MLddp9AvD31oNw5EgcFJG6bvL5W09+c7nhuc/FBtktZ6z3BrW8SScAL5CpG0x271OdrLVaZ7wM8HsyvpXalQ477lbB5gyNXn6X0uMercrj6JHyQaVjVpL2hSy0NzLIA3saPWaOpC0Z5Y3wUJaWn2NkMrXSP2es93DPvJ967fpzT/zbO76LHH5J6aqH2O3f9GB/wCCDdjc58bXPYY3EZLCcke5c/X45Z9MkrwQvlkkwBtHAeKz9Kxni2rcd4QH5q+kXn2dPun9gD5oPeqTJTY2aF0Z2BjmPx3e5c+tWv6dBNTrxNlic4mGQvA2Z7x7vctnz604+rplj4vaPmnnV93LTSPpTNQZ6bRbp9Fldrtzslz3d7jzKx1SCa1TfXg7MdoMOc8ngp22pHlShb9Kb8AoXaoT/M1G/tuPyQKVWWHTxUs9lI1rNgwDgj3rU0/SLWnud2N1ojccmMx5b9628aofzqjfg4p2epEcbFdvhGT80G6Oi1aenxU57EsftTuyfcO5Y9hqB53Yx4Q/xTzS4eeovHhG1BuLyt1o7lZ9eZuWP54Xh5lOeeoz/BrR8k9HvPtX7Z/aA+4INxjQxrWMGGtGAO4LCOFkb5HtHrSO3OPfwwtYaawj1rVx3jOVDpVY+0+w7xnf+KDangjsRlkzN7O48lhBXrVGu7GOOIHnjgvA6PQPtQbvpPcfmg0fTQc+ZQnxGUHJtXYq+o2H6jVjstefyTmlrsNHTC9alilJbjtbatFkYIA7Roc/PeByC6rdOos9mnXH7sL0FWs3lWhHhGEGu7WNNbn+XQHwdlYemtOz6tjd9Fjj8lvBjG+yxo8AAsslBzxrFQ52du76MDz8k9Kxn2Kl13hAR966GSmSg0BqLz7OnXT4sA+aee2j7GmTn6T2D5reRBo+dXzy03H0p2qCbUzypQt8Zv4Lf6KINLdqh/5NRv7bj8kxqh/OqN8A4rdRBpdlqR/Sq7fCIn5p5vqB532DwhH4reUQaXmlw89RePCNqvmMx56jY+AaPktxEGkdPcfavWj+2B8lTpsZ52LR/fFbiINH0TVPtOnd4zOPzT0PQ6wbvpPcfmt5FFaQ0jTh+hxHxGVkNNoN5U4P9MLaQoPFtSq3lWhHhGFmIo2+zGweDQs+iIA4cuCZPeoiBkplEQRERA6IiIIiIoMX/wA27wK1dJ/qyv8AQW0/2HeBWrpP9WQfRQbaipUQEREBREQEREGCqmFcLoiIrhMKCKK4TCgi17vCJp7ntP2rZwte8P5K/wB2D9qD2K5NqGL09Xc6NhD4znIHNdYcQCuVqsLJb9IPGWuLmnBwisKTWx67OyqMQ7PXA5ArasXnNlljhhMnYjLznC16B9G23UZQAyQl0T+/3FZWHia3YgDxA1jAXuGA5/Dv7kR6S6h2bK8rY90UxDc55ZWbrT26k2q5g2vaXB2ePBc10jHaFCQ4ExPaT7hle1q3AdYpvbK0gAhxB4DPJQe7rViZ1jzYR4gOMOHFxWu/UrY09lzbEGlwBaMngsJLUdTULTG2GRNkwTvaTx7ws52QS6BJFTf2wYM8Oec5Kqtq3ZmguVdpb2UztpBHFdBfP3b8c8VJ8Ie8RSNLyG8jjku+xwe0PAIB44IwVBxo7MlqSZrbZisMkIERAAIB5LYmkmi1quztndlK05YcYytO+2vbEofDIy6xxDHMYfW7l73I7MXmNoxulfCMSNbxPJB6tMkeuOh7eQxyRbg0nIBz0WrUrSWrN2Ca3OWMfjg7BK9N1uXVYbQpuDNhbgniB716022ItTtyurPEcuMHI5geKDy0500+l2YO3LXxPcwSOPEBas/YQuqTU4XAskDXTgYD+/xWzBStuhvxPi7MWHFzTuHD3FJ6mpWaMcJihjERGBuyXY+5UZarvr3mWpKvnVbs9pGM7DnnhbWjuqvpk0z+TLydpGNueiFuoRyxyNEUgLNsjCcDPuWWnUvNXTyu2tdM7dsZ7LVB56+wHSpHFoJYWkHu4ry1wB2jxyYyWuY4Hu4roW67bVWSBxwHjGe5c+TTLlil5vYuNw3G0MbgcO/vQeWuQxOm06V0bSXShrjjmPevTVmNh1XTZGNDTvLOAxwXtZ0yWzFAx9r+ZIcDs4krO5p77j4XSWS3sjuG1nXvQb55rlUg1vlHd9UbixpB7l1W5wMnJ71xXwuk8pnBkzoXdkDluOP1oPQRdn5UgxDAkiLpAF5aMIZmz15pZWTslduYJS3PHngLqVqja8j5S90s0ntPfzx3e5a93RKd2btpGubIeZYcZ8UBkNSKlcgps9VrSHccgnHeudK18vknE5jd3ZuyR7g4rtMowMp+asYWxdQ1xBPxCyq04acZZAxwYebS4kfUUHLim0KWoLBZBkDJY7i4HuwVlreTQpy7Oz2ysO39X3Lcj0bT45+3ZVaHg5HPAPhyWhetx6tGKkDJGytmG4ObjAB5qj1154ikoWHcGRzese7IXhrV+q+zRfHM14jly5zeIaPFdqZkMsRjmDHsI4h2MFeQioRxtjDazWMOWg7cA96Dm6lar+mdNlbMwj1snPIHGE1ezAzWdOf2rMsJ38eQOOa6T56G7c+WqXd5c3Kh1DTwcm1Wz9NqDnazahbq2nPEgPZuJfjjgHCahOKOvwXZGuNeSLYXNGeP/wAwugdW09vO5B/mCh1nTf7ZGfrKI5gsvPlHHZFSfs3xbR6vEjvx0X0XVaHpqjxxMT4RuPyU9MVT7PbO8IXfgg0bQrXmSx36MwstLmskZEfW7sEfNWXTLz9LpPjdi7V4tBPMdy3hq8JzthtHwgcr6Ub0qXD+5KDXgt6pdc2J9Q1Rn8pKT9ypjtDX3WW1HmHs+zLtzePv5rY9IuI4ULh8YwPmnn82OGnWT/lHzQeHY2m6/wCdtrEw7OzJ3DPivPzO/ptiV2nNZNBK/d2bzjaStsXbR5aZN8XtHzVFq4Wn/hzwe4ytQeRr33VJZXSMFx5aWtB9RoB5fepPTsahYrSWYIoXQuDi9rtxPuHDkvY2L5HDTwPGYK9tqBAxTiB9838EG8i0y/UTyr1x4yn8FA7U8/zVUftu/BBuotP/AInw/og/zJs1P/q1QPoOPzQbiq0uy1LrZrDwiP4qiDUf7ZB8If4oNxFquhuObgXGNPeIR8ysTVuEf1k74QtQbiq0RTtHnqc/wjYPknmMxPralaPhtHyQbqcVpejnH2tQvHwlA+4KDTGA5Ny8fGcoN4ZwqAVo+ioDnM9w577L/wAVBo9Ic2zO8Z3/AIoOhg9ynxC0vRNEncYXE8uMjj81j6F0zn5jET7wSg3DJG3g6RgPvcFgbVcc7EI8ZAvFuk6c3iKNfPvjBWY0+i0cKVYeETfwQR2o0WcHXa48ZR+KxOracP06v8JAV7Nq1mHLa0I8Ix+C9Gxxt9mNg8GhFafpjTsZ88jPhkqN1mg/2Zi7wjd+C384QE96DQOsVeAa2w7wgf8AgqNUic0kVrhx/wDbuW9koTwQaHpIkZbQun91/FX0hKW5GnWvA7R81vdERGiLlt3LTJR4yNHzWtDYu+k7BbR4uYzLTKBjmuvyWmz1dYlHfA0/aUEM2odKcI8Zv4Jv1IjhBVHjIT8luog0v+JnpUHxcU2aof8AnVW/sOPzW4nVBp9lqJx/K4B4Qn8VXQXnY/lrW9+2EfMrcARBpipbPPUpPhEwfJTzKc89Ss/BrB8lvBTHFFaPo9351+4fCQD7gh0uM+1auu//ANDvkt0oiNH0RUcfWNh3jYefmg0XTutbd9J7j81v4wVe9BoN0XTOfmEJPvGV6N0yg32aNYfum/gtvkEwg8W1azRhtaEfux+C9GsY32WNHgAFknRBdx70yT1U6ogAp3oBwRAVUwqgIiIJhDyVUKCIqOSIIqiICIiAiIgiKqICJ0RBEVUQEREBERAREQEREBRVRAREQFFUUVEKqhQOiIhQRFVEBERAUREBERBERFBH+w7wK1NJ/qyv9Fbb/Yd4Famlf1bB9FUbaiqKCIiIChVUKAiIggREXRkUVUUUREQReNsZqyj+6V7LCUbonjvaQoEZzEw94C17NFlmZkkkkgLPZDTgBeNerM+vG7z2VoLQcADh9iz8wcfau2j4OA+SK9bFSG1G1kzS4NOQc8frXm/Taj3se+Lc5gwC4k/X3rE6dGfasWT4ylQ6ZWPtds7xlcoPZlWtFE+NkTGsf7Q71iytShDQI4WhnEZxwXmNMpf9HPi8n5rJumURyqxnxGUHMnuwQW5jbrMm3H1HDB4Lao2Kcb5Jt0NcSAYjDh9ZW6KVRvs1YR+wFkIIG8oYx+yEHh6R09owJ4h1wE9LUuk4Pg0n5LZ7Ng5RsHg0LIcOgUGodVrdDK7wjd+CDU4jyisHwiK3MlMqjU9I55VbR/dqefyHlRsHxAHzW7lRBqC5YPKhL8XNV85uHlRPxkC21hNIYonPDHP2jOBzKDX7e+eVNg8Zf4J2moH9HgHjIfwSnfZZoG25pY0ZyOeMLybrdFzg1r3kngPUKD2DtSP/AC6zf2iUHpI/nVR8HFbL5GsDdxxuOB7yvKw6y2SEV42OYXflC44IHuQeezUv+tWH7sn5qmLUD+lwjwh/ittCg1PN7x/+oAeEAWmdBDpzO67KZSc7g0ZXXVQaXmMx56lZPgGj5J6OceeoXfhIB8lu9VeqDRGltzxuXXfvyq7Sq7valtO8bDvxW6qg540Wj+cyV3jM/wDFZDRdOA/owPi9x+a3lUGkNH00foUXxGVkNL09vKlX/wBMLbRBrihSb7NKuD/hN/BZirWHKvCP3YXqeSdEGIijHKNg8GhZ8Mch9SdE6IKCrkrFZIAKoKxCyQEOUVVGIKo4phVBeinRFUQREQFVFUBERAVREGKLJEETqqnVBFeqKoIoFkiDFAO9ZIgiKoghGUVRBjjIVxwVRBOiYVRBOi08bdaz31//ANlurTfw1mPPWu7/AHBBuKK96IJhXCdEQE4J0RAQc0RAwiqiAidUygIiqCJ0VCiAqp1V6oCKHkr0QEU6qhAVREERChQToiIgFFqT6lUrzCGWXa7IbyOAT0JW2gIiICJ1TB7kERFC5o5uaPEoKijSHjLSHDvByvI26wk7PziLtM427xnPdhB7KLCWVkDN8hw0kNHiTgLCzagqNDrErYweABPE/BB7InMAoUBERAREQEREEQqogiIiAiFEEQoh5KKInREEVURAREQRFVEAoiIIiqIMX+w7wWppX9WwfRW2/wBl3gVqaT/VsP0VBtqKqICiqIChVUKCKqKoIoqourIiJhRQqFUqKCKEZBCpRQa9E5px+7I+1a+sdoym6WKZ8Tm/q9VsUhiFzf1ZHD7V56s3dps4/u5RWu6paZXEkF6V0mN214BBWUNx9vTzLG9sMreDi4ZDT1W3VO6pE7vaFxqrI3R6jveWwdpnI8URu0JJXyu7S7FMGji1rcY969vSVMOA7dmSdoweq0o3OOsQvfEI2yxEAZ4ke9eml14O0ttMTCWynGRyRXu/VarQ5xc/aObgw4XobsXZRvG53aew0DifgtK8PO7Uenw8Im+tKR0HclzZ6Vrx9s6FnZlrXMI59yg2W6jA6KST1x2XtNLeI+C8fTVfs2SbJSxxwXBvBvivSOnXryy4kkkllYd285yFpwND/JZ7cey132FIOhLebFahhdG4ib2Xjkr55t1BtR8TgXNLmvzwK59l4800uZx4B7cn4L3uSRjW6Z3tzhwPFB0z3rnMvzyQtsR12Ohc7Ht+sBnGcYXSxw48V87JB5pEdQ0uwRHnL4HHhz5IOtPZm88FavG0u2by+TO0Jp9x12KUPYGyRuLHBpyPgtS5bbLcggsSdhA6LtHccbj+rleeiT147lyONwDHPywe5B6aNI6LS7BawvMcjsNHVSa7cqxV55Xw/lCA6DZggH35XnpVns6+oCFwdIJHOYO9ass9WTSSWB8tskOlcWkkce/oFUbursm9JUXNsFrHuw0Aeye/3r21Wa3UbWLJwWGQMedo3FeWpS9rVo22MkLI5QXeqc4xzWWtzCfT4nMjk3GRrmjYc4HVRXYRYxPEkTXtzgjqMLNBMKoiC4TCKoACYQIgK4UVQFURAREQVERAVUVQERVACIiqKiIgKqIEFREQFURAVUVQEREAoiICJ3ogInNOiAiIgIplVBUU6p1QVFAqghRU8lOiCjkiDkiAVpy/1xW98Ug+0LcWnZ4apSd3iQfYD8kG30RVRAHJAU7/AHoEBXkFExwwgEogHBXBwgZROXBa2nwTQRyMntmy4yFwJHsg9EGwhKw7eHLR20eXnDfWHE+5cmzZ1GKd0b9Q02E54Nc05A6Z4oO0eAyTgd5RfPeUsT/RFeWaXfMyRocWEhhznjhdm3frVZWxzSbZH+y0Aknwwg2OqwbNG6V0TZGukbxc0HiFkDkAjrxXIoxsi8prrI2NYHQtdhowg64HEq4xlalO+y5I9sUUobG4tL3DDcjuK4MkGk9jJZ83uTVmPLHS9qcZz0Gc4QfUdFhPPFXhMk8jY2DqSldkbK0TIf5sMGzjnhjgrZY19WVrgD6jufgg86dqK5WbPASWOJAJGORwtgLkeTJzocH0n/7iuuc7DtxuxwzyygIuGdXuV7k9a82GNwjJhLGOPaHpjiupQ8681a666MzO4lrG4DfdzQbB4Ann7gufS1J9u/ZrOrmHsGg+s7ic+5dFcajw8ptSHfGwoNzUrwoxRhjO0nmeGRMzjJ9/uXiL09a9FUviLM4/JyRggZ/VIK1NUJd5TaW0+yMkfb+CeVOWHT5R7TZ+H2INnygbN6PcY4Y3wscJJQTgkA5wF0oniSJkgGGvaHD4rVm0/tpJO1tWHwvOTBkbT7uWce7K2+GAAMAdEHE1+a5VlrmvckjbO8MLdrSG8Ry4e9e+omXazTqdiY2jxMm72G97sfctfypB2U9pwe1wD3HhxWNKy7SbstbUgN079ws9H+KDqV6IiqmGSxYnLvakfId3wxyXK06M09fmq2JZZDt3QOfISMeGea7/AL+YXG8ooHsZDqEA/K1nAn3tQe+uQssVGVyMySyBjD1b3n6srV1fRKx0xwqwNZJENwIHFw6571s1LEep3m2YsmKCPAz+u7ifqGPrXSQaOiTQz6VA6BjWADa5jRjDhzXjSijtatavBjdsZ7GM45ke076+C57pH6FqFqvG0ujst3QAdHHh/wDPBd6lXFSnFAPzG4J7z1P1oNe27t9Sq1RxEeZ3/Dg37T9i1vKSKM6b2pY3tBIwbscefetjTfy81u6eUr9kf0G8B9ZyV4+Un9Tv90jT9qDpt9hvgFzm6lPYhnsVazXwxEjLn4c7HPAwuizDom55FvyXzdC22tXtVYbNdsRkcGOmcQ5oPPgBxQdnTLrr9ftzD2TD7PrZz3rcWnpEVeHT44q0zZmN5vB5nqtxA6oiICIiAiIgiIiAiIgiFVQ8lFEQIgKKqICIiAoiICIiAoqogO9l3gtPSf6th8Pmtw+yfBaekH/hsPgfvKg21CqiAoiIIUVKiAEREECIFV1ZRFVFFFFVFAUVWKg16nB9lvdKT9YCl9rn1HsaWAvG3LzgKwHFyyPon7F6TQxTs2Ssa9uc4KDmRmyys2DzqpG0DbvDsnCydHQbp7qjbMYDhkv3DJPetv0fTH6NH/lV80rNPCvEP2QiuQWRukill1ZnaR8BtAxhe1WxWrWJZTqEbxIclu3C6YrwDlDGP2QshHGBwjaPgpRw2PrxSySR6m8OkOSRECspXadPUEM000hBLhJsO7P1Lthrf1R9SuB3BKOLUkpVYntYbT3vGDJ2Z3fBeBlrwtbUbFcdBJ7WeBz7uC+iWJa0uDi0Fw5HuSjk5rmn5r5jcki5gOHLwWLIqzAzbpFh2w5Bdjn7+K7LnBvFxwPeVQcjIOR3hKNLz+z+bps/xIC1hEQ/e3RQHZzxkHNdVzwxpc4gAcySoyVkgzG9rh7jlKNCZ9yctMmlRP28t8oOPsV3X8lzdOrMcRgkydPqXRRKOc0am32KtJh78lUN1cZ2iizPPg5dDKBKNDs9YPAz02+Ebj807DVjzvwDwhXQ6og8qjLEcZFmcTPJ4EM24XuoogyRAhQVMqIgoVURBQgKIEFRVTqgqJ0QIHREV6ICJ0TCCqqIFUVVEQEREBBzVUHNBl0QKKoCIqEBERATqiICImEECFXCqCBAqiCIqiDHCqqIIhVRBOqqFEDv7lMKogYVUV6IItO5wv6ef+48f+JW4tS+cWKB/wDuMfW1yDbwuZql61Uu1I4oY3xTO28/WJ7u4eK6nVcfXZGttaaeJLJw44GcDvQGW9QravBXvGB8dkHZ2TSNhHTJ5qW7zp9QsVY55a8dcAOfFFvc55Ge44ATV5G+ltMkaHOax5Li1pOARzXlNLZ0fWLU4rSWKlvD8xjJa7CDa0KzcsV5GXo3B8bsNkLNvaDw71nrsM8mmvfVmliliy4Bjsbh1BXrQs2LhfPLC6vBgNiY/wBo97j3fwW5w68Qg48kjLnk/WEEsu6ctY13aHcHZ45PuwVdQrNFyoLM3/D42FvYlxLpX9OHM9F56Xpc1PVZ9xPmcZL4B03O5/UOC9NQq3W63Xv1YWWGRxlmx79u08eKo8fJ4l0+pU3dq2FjxsY5xDmA54d46KaBXjfR1Gs/LmCdzTxOeQ6r1oU9Tr6tYsytr9nYw5+HE4xyA/Feml07lN1wyNgIsPMjcSHge48EGj5PaXTsUIbE0ZklZKSwlxG3B4BV0UXovUq9SPzvJe6Wd+GtB54HUkLpaNSsUKrq9h0Tm7i5pjznifeFqwaLbhjnqt1HbTlLiWtjG/j0yUGpqZMnkbVeTyMfzC3dJsCxqM5uN23mjDWHk1n935qegpH6UKEt9zmZBz2Y4AcgOK9rWjttPryvtSMmgGBJG0NJ8VB0yvmdVZcdrNttL2zWaXgHDnNzxAX0jAWsa1zy8gcXEAE/UtZunwjUDd7SYzEbfb4Y7sY5IMdLt1J9PY+s3s4o24dH1ZjmCuLNK255PWZo3Mq1A4iKvHgFxzzcfkF24NMq17UlmJj2ySElx7Q4PiM4WEei6bG55bUZ64OckkfAdEHppMrJNLq7XBxbCwOwc4OAtmXAhk3HA2nOfBYV60NSERV42xxg5wFm9jZGlj2tcD0IyEHJ8lXNdorGhwJbI/Iz712eAGTwC84oYos9nGxmee1oCzQcK+12s9rPWl7NlL+adji9/Ak+HRdDStQ8/rBz2Ojmbwe0tI494W7y5Igq41USDyjtT9hKIZY2tDy3hkYXZUJQc3V6Mlg1rVbjYrP3hv6w6hedmvNql6o58Loa1d3aHtMZe7oAO7guqFUBRVRBy9a0+1qHYthMLGxO3Ze45J8MLY1Cm/UNPdBK2ISHkckhvvHBbiIOdpdK7RYIpbcc0I5AsO4eByt+RjZI3xvGWvBBHuWSnVBrabRZp1MV43F2CXFxGCSVsqqIPCxUhszQSyjLoHbmL2cNzSDyIxwVQoPOCJleFkMQwxgwAsbNSC0ALETZAOQdyXsnVB5dn2FZzKzGghp2N6ZXCq+bRxCO5o8sln853ZB249+V9EmUHP0ymYJZ5uwbWbLt2wtPs46n3lb6J1QETqgQFFU6oIiKoCiIgIiICh5KqFRREHJEERVTogIiIIiIgIiICKKoI72T4LS0j+rYfA/eVunkfBaWkf1dF8fvKDcKIUUERVRAUREBERBAqsQsl1ZFFUUEUVRFYlQqlRZGszhqEg/WjB+or1lDzG4MdtdjgcZwvNwxqDD+tER9RC90HN0i8+0JYp3AyxnoMZCmt25KsDGwu2yPdzHQdVqlpqPhus5MkdHL4ZXrqAFiO3MOLY4w1p+0/JB04QeyZucXnA4laVa/2mqT13cG/wDL9+Oa2Y5A2g2UngI8/YuNZLm1q88cEwlhdvc4swMdUV1NUYXUZXskex7GlwLXYWtXpRz0I5H2Jw57fa7Q81vSls9B7mcWvjJH1Ll0aUk+mwyMsykjBEZPq8DyUR2IWOjhYx7sua0Alcuhec7VJmSZEc3GInrjguhqEphpyvbxdjDR3k8AuRditMp13tqFhq4duDwT7+CK61+Fk9SVr2g4aSM9Cud5PTvY11Obg7AezPUFdWCVlum2VvsyNXGna+GlR1CIetAA1/vbyQbHlC57qnYs5nLneAW1pAb6Lg2AAFvHC19zb8Nuyzizs9jCfDJXroJ3aRD7sj7UHQRFVBEVRATqqiodUwiIKhREAKoEQFQiBATCKoKphAqguEREDCYREBVEVQRFUFUCKoCIiCqdVU6oKgU6qoCqIgIiICKogIiICIiAiIgIqiAoqogIiBARQqhACJ1UQZIoOSDkgLT1If0M91pn25HzW4tLVuFeF3dYi/3BBvFRU8yp1QUFAViO5G8ygyUVUKCdVkseaoQEV68VqwQWY7dqSayJIpCOyjDcbAg2UJRz2NB3OaAOHErlXrGqQzuEfo9kRPqGaQhxHvQdVFxtVbak8nJpbMrGzMG7NZxDSMjn38FuV7UFfTaj7EzIw+JoBecZOEG6ThQuaJAwuAceIbnijHNewPYctPEFceSJkflZA5rcGSBxd7yg7KYOFrxXoZbj60faOkjOH4jOGnx5LkXWUzYtP7XU5xE4mbsX+pGe7jj7EH0Cxc4NaXOOABkk9F4acIBp8JqvfJC4bmuecuOT1XjrbLMmnOiqRdq97gHDP5vVAh1jT5p2wxWWve84AAPFbFq3DV7MSFxfIcMYxu5zvALmaTehfaFWbT2UrTR6oDeDvDglV5n8rrRfx7CLYwd3L+KDp1LcNtrzC7JYdrmkYc0+8L2kcWxuc1jpCPzW4yfrXGJ838rwGcG2oMvHeRnj9i7beYQc/TtVbqMj2RVpmtjOHveWgA93NYs1OWa/JVhpOeIzh8vaDaP/AJ3L5+vqElKO5BHmMS2MOnxkRjl9a+qpQwQVI2VSDFjIcDnd78qjS1jVLOmAPbUZJC44EhkIwfeMLowF74WOkDQ4jJDDkLzu1WXactd44Pbge49Cubo2oiPSJhZOJKQLXg88Dl+Cg9q8+pWbdmLNVkULtu/Y45P1rx029en1WepbfCwwjO1jDl/vBJW/pkLoKEYk/nX+vJ9I8SuZ5QRvp2K+rV25dEdsgHUf/OCDe1qaavpzpa0nZyghrBtDtxJwBxWzWZJDVaLU3aSAZe/AA9/LotR0jNQ1KsIzughZ25Pe4+z8yvTV3ONPzdhxJZeIh4Hmfqygmmumnoun37X2HukYXDO1pPq8PDC1tBlsSuutszOlfHMW5Pu7h0XVY1sbWsaMNaAAPcuTofC5qg/+4PzQdOeeKuwPmkaxpOBnqvBmpUnv2CzHuJxtJwc+C09XJh1TT7MmTAwlpA44cRzwo2LznyibbhjJhZFh73MwC7pjKDrnmiIgIOaIgIiiAnJEQCiIgIiICIogIiICIgQFDyV71CgDkiKqKiIiCIiYQRFVEBEWO5v6w+tBkVFj2jBzkb9anbw/9Vn+YIMzyWlpH9XR+LvvK2Dar/8AWj/zBa2jnOmxnpl3+4oN1ERQFFVEBRUqFAREQYhZLELILsyIiLIKKqIqFTqqooNeXhbrn6Q+xe55d68bHCWu7/uY+wr2UGjDA+WvYgnhLWyOcQSQeawFKSHSTVY0PkcCDk4HFdFRFc50Fs6eyuGx7gAHEu4Y+pbr2l8DmloyW4xngs0UHPpVblam6u50LhjDTk8PsXrptaWpWEMjmODeRblbaINW5WmsSRGOVjGxu3YLc5K2JGufE5uQCRjJGQs0QaFHT5aUDomWtzTxGY+X2r1rUxDVNeSQysIIwRjmtpEGsymyOkKsT3MYBjIxlKFJtGLs45ZHM7nY4LZRBUREBFFUFRREFTKIgoUzxROqDJFOqdUFVWK1rl9lN0bXxyOLzgED1frQbiBeNm1XphpszNjDuW4815V9RpWZRHDZY956DKI2wVVqtmsekTCa/wDJ9mRLnr3LZQXKqgTqgqZQIRgoCqx6rJUECBYCWMv2iRhPLG4ZQeiq0L7r8cm6CenFBjiZs5ystNfYfG99m3Wnb+aYeQQbqq1X36ccbpH2ogxp2k7uvcveKWOeISQva+N3JwPBBmp1WnJqtGKQMfOBk43bSW57t2ML3sWYq4ZvJc55wxrAXF3gAg90WrUvQ25JY42yMfFjc2RhaRnxW0gKqKoCIqgIiIA5p0REBERAREQVERAREQREV6oJ0RVRA7kIVRBOqoCIgYWlrPDTnO/VkjP/AJhbq0tZH/CLPuaD9RBQbpHFc7Wrs+n0xPDCyQBwDi53s/DqukTk571yvKYgaJMCRkluB38UHjb1HUaslezNBCypK8MMeSZG56k8vgtjUrvY3IqjJ2wF7C98pbuIHIADvK1PKOeKTRIXRva8mRjmhpyTjmstTnkqahW1atG6xXdF2UgZ0Gcg/aqM9JvWX6hPUnk85hDd0VgR7c+4ro3YppakjK8ropcZY5uOfctahqUupTF0VeWGswcXyjBe7oAPcujlBxNNumbyemkllkdYj3Mky71g7pj7F62q1iLTqcbrZbG1wNqSSTDiMcQD49F4v0uVvlAJIgRTn/KygctzeQ+JwfrWxrta3Y80lqRtm7CXe6FzgA7u5/8Azig1NOm2eUc0EDphUkh3tbJnmMcRnjjms9KYY/KHVIHPe9uxpG5xJ/8AnFPNdWk1yG+6KuwGPY5u/PZt+Z8F716l2PXbF0xw9lM0Mx2h3ADGDy9yDnaVpVa5NqEdntHtin2tG88Pf4rb7KKLUrbIYjqFmYAGMgBsLccnOP8A/V76XSuVLlqWZ0BjsP3kMJy0/UsRpVuK/Ymq3xFDZO6Rpjy4H3FBo0su8jLTHfmtkb4YKaNOyzZrxX27HRRNNVjvZdw4u95W3X0SWChYqC84xy5HGPOAefXn71nNobJ6FerLZcTAfUlawBwHcg6xXA1wWfTVTzIgWDC8Mz/85rtV43wxNY+Z8xHDe4DP2Lwn02KzcjtPkmEsfsbXYDVB4eT88MtFsUbTHPGcTMefW3dSfFagey4zU/N3tq1Yy8P24Dpn4OSSeQXSOmVjeddAkbO7GS15GVPRFDzl9g12l7zl2ScE9+OSo1vJl7XaHXaHAubuyM8R6xXRlsQ19nbSsj3nDdxxkrCrVq0mOZWjZGHHJwealllOywMsiGRo44eRwQal4RW9ToCFwfLC8veWnO1uOp95Xk9goeUzrMhDYLcWN55BwxwP1LeimoVW7Ipa0Te4OaElv6cWFslus5vcXghBowjz7ymfaj9avWiEYkHJzj0HfzK7Bc1gLnHDRxJK0vSumsaGttwgDkGcfuU9M6f+bOXfRiefkg5ehiKSfUYLEbiyeQFoew4cOKQedaLqT68Ec9mieOAwks8Cup6ZqEeqLDvCu/8ABBqzD7NO+4d4rn5oNuGQSxh7WvaD0e0tP1Fca7pD5deilYCKsuHz45Et4gHxOFuek5T7Gl3j4saPvcnn9x3saRYP0pGN+ag6BOcrCaFliF8MoyyRu0rS871IjhpQB/vWW/JXttWJ4UazfGwT9zUE0TTnabTdHIQZHPJJHd0+xbEld0l+GYkdnEx2B13Hr9S8M6wc/k6De713n5Jt1g85qLfBjz81RvOzg7cA9M8lz9O06anYsSvsskE7t7miLHH3HKy7DVTzvV2/Rrk/e5TzTUTz1QDwrtUGrq7WWtTrV/OjWkYwv35xz4AD3rzfBPSmhMOryWZHPA7F2DuGePXuWxZ0V1zHnd2SXHI9k0H7lK+hR1c9hbsMJ5lu0H7lR1lMLR9GZHrXrh/e/wAE9FQn2p7TvGYqDewpyWkdJqde2PjK4/NUaTR6wk+L3H5oNsuaObm/WsTNEOcrB+0FrjSqGf6Mw+PFUabRHKpD/lQeptVweM8Q/bCxN6mOdqEfthBRqN5VYR+wFmK1ccoIh+wEHj6ToD9Lh/zrE6tQH6Uw+AJ+5bQjjHKNg/ZCuG/qj6kGkdXpDlM53hG4/JPS1XoJz4QP/Bb2VcnvQaB1SLHq1rjvCAqekyfZ0+6f3QHzW/nKZQaHpCc+xpds+O0fNTz28fZ0qTP96ZgXQRBz/OdTI4aYwfSsD8EMurHlTrN8Zifkt9EHPJ1g/mUW/tOPyQt1cj+cpD9lxXQQoNAQ6qedyu3whJ+ahq6ieepNHhAPxW+OSINHzO6fa1ST4RNU8wnPPUrHwDR8lvoitD0a4+1ftn9sD5J6LYfatW3fvSt9RQaPoqDrJYPjK5PRNTqJT4yu/FbyINL0VS6xE+Lz+Kei6P8AZ2/ElbiINQabSH6NH8QsvR9Mfo0X+VbKdEGuKVUcq0X+ULw0cAadGByBd/uK3wtHR/6vZ9J3+4oN1RVRQFFVEBRVRAQIgQYhZLELJdWRFVFAUVUQRRVFFa9vg2M90jV7FeNz+jk9xB+1eyg5klu6NR81Y2Hi3cCc8l60rrpp5a07BHPHxwDwcO8LW1B8kOs15Imb3mNw25xlXSmmzYlvSkCQ+psH5vig6iLk38xunfNM/cR+RZGTke/CTSvPo6cPcC9wa8A8CiusmVzmEx645gc7a+LdgnhnK1QxtmrekleWzMe7B3Y245KDt9VV8/IzZQo2Mv7R0jdxLj1W9ZaI9bqPHDeHA+9B0SMtI5Z6hc6tJcNsQ2HxiOM+2HDc/uyF0XZLTjgei+erSxQyxVb8HZTsfls2M7uPeg6tp1182Kc1cMA4h/E5XpSfKY3+cTwSOB/5XID3rVDGx+UR2tA7SHJx1OVhWhjGr34dg2PY0luOCDoPuVmMD3WIw0nGS4YyvV0jGR9o57QzGdxPBcPSacEmm2Wvia5we9oyM48FlXdFJ5PQmyXFrHcA3mSDwCDqQ3a1iQxwzNc/nt5FSe/WrvLJJDuHEhrS7b445Lm2DZGq0Zp2RxhxLQ1vEge8rK1HepWbFmoGTwvOZIuo4KjrRSMmibJGdzHDIK8p70EFiOGUva+Q4adhwT4qabNDYoxPhaWsxjaeh7lqa96opP8A1bDVBty34YbcdWQSB8nBp2+qfivGTV6sds1z2heBngw8fcO9eOs4bd05/USq2fU8p6jv1onBBsUNRjuSyRdlJFLHxLJBg471uPcGMLsOOBnDRklcwjZ5UNI/PgOV1RwQcga46aN5q0ZpXsJBaeGB7/wW3p+oxXqrp8dmWZ7Rp/NXhobsS32dWzk4WvFXM0+sCD2XjaMci7HFVHrNqltlYXY4ITW57HPO8t701edlrSIbMXFrntcPctfSrmlOoMbabDFNENr2yN48FsanIybQe0ZGImF2WNxjhngcfag29TssibCwtiMkpwwy+y3vJWhHeNTUYYTLWsRy8N0LACw/DostXc7zWjfiaJmQ4L2jjkEL1h1mpZMcdGPdO8j1THjaOpKD0fasx67FWeWCF7C4Bo4/EpFPZZrzqkk3aRGLe0FoBHFTUPV13Tnd4ePuXjqUooa7Xuytd2DojGXNGcH/AOFB6RTWY/KB9N9gvidFvbuA4Lwr+fzaxbpvuuDGtB3BoBx7ug5rDzp8nlFBabVnET4trfU4kceOOi9q73N8prEvYz9lIwMD+ydtyMe5FYVGXH6hZ0196TsmAO3/AJ5HcD0Xtpm+LUrmmyzSSxtaHMLz6wz7/isYjK3yklnFWx2MjAzf2Zxnv8FnG2w3yjksipN2L2Bm/AHHv58kQ0MFxv15Hve1kpaNziThZaBlrr0Rc4iObA3HOAvNsd+hqlp1ep5xFZIcHbw0NPvXppVW/WvWnTsj7OV24uB6+4IOjbZI+pMyE4kcwhhzjjjgvnqdmk50Fa5WNK5C9pDy3g4g9/vX0c7XSV5GMOHuaQD3HC5VqlqGoU2VrUVZrgRmcPJIx3DHNBZ+1s+UD42dg7sogWtmBIGeZAC9aelyQ3ZZppIezmGHQxsIaT8SmoaS+eWKxTsGCxE3ZuI4OHvXpSp2mydvestmmAIYGj1W+/3oNTQatcy3wYWEsnc0ZGcDPRatZ74NF1eKIkCKR4bjoM4XVoafPTmsSGyx/buLy3s8YPu4q0tMNWSw58/atsEukYWADJVHjX08X9JgjNuQ13Rj1WNaB9yk9Evhqejrf5atuEZec7wOBCf+n4g7EVuxFD1iY7gtyfTopG12xPkg7D2DGcINTS700uoS179YQ2wwes3k5oXXWtBSZDO6w58kszm7d7zyHcFs8VBUTCICISBzIHiVi6WJvtSMHi4IMlV4i1WJx5zDnu7QLCTUaMRxJdrtPcZAg2UWida0wfp0J8DlYnXdNHKw530Ynn5IOgqud6aqcNjLT/o1n/gnpZp9ihqDvCuR96DoItAalI5pLNLvH3FjW/eU8+un2dIn/alYPmqOgi0WWb7nYOmbB77DVTNqZb6tKu1396ckfY1QbqLRDtXP/Kot/befkmzVjnMtJvgxx+aDdVWl2OpH9Mrt8ICf/wBlj5rqBPHUwPo1x+Ko30WkKVsn1tTlPhG0fJHUJXHjqNr4Fo+Sg3U4rSOnbmgOuWzj/uYUGlQfnTWneM7kG/xU6rTOlVD7Qld4yu/FBpNHOTAHeLifmg2y5rebgPErT1eSP0Tab2jMmJ2BuHHgsvRVAnJqRE+8ZXne0+m3T7OyrC1widtIYMg4Ko9xfp7ATbrjgOcg/FYO1PTsZdcrHH98FWnWr+ZwEQRcY2nOwdwWw2ONo4RsHg0KDTOs6Yw486j4fqtJ+4LH05R6STO+jA8/JdDOOXDwTce9BoemIXHDK95/hWf8wg1Tdnbp2oHuzDjP1ldDJKio5/pGyfY0i2fpOY3/APZXz3UCBt0hwP8AesMW+U6qDQ841V3LT4G/Ss5+5qb9Yd/yqDR75Hn5LePNDzQaO3Vzj8pQb4Mefmgh1U+1ert+jXz95W+UQaAqagfa1TH0a7fxVNG0729Un/ZYwfJb3VQoNE6dJ+dqNw5/vAfJUaYwn17dx3jMfkt3uTuQaXomt+c+w7xmd+KDSaWD+TefGRx+a3uqINMaTQH6LGfHJWQ0yg3lTh/yBbWOCqDXFKq3lWhH7AXo2CFvKGMeDQs1RwyEEDWjk0D4K5KIguT3qZREEHVERAREQEREBERAWKyUQFFVEAoiICIogBVREBERAREQEREBEUQEREBQqlQoA5IgRARERURVRQEREBRVRA6IiIAWjpH9Ab9J3+4reC0dI/oDfpv/ANxQbiK9FFARFEBRVRAREQYhZBYBZhdmRFUUEUVUUEREUV4XONWTwXo05aD7ljYGa8g/ulacV6QxMxTndwHEAYKg87zJnajWlige9sWdxGOqT1569wWqbNwk4SxZx8V7eezf2Cf7PxQ3LH9gm/zBBqPZcFqdzK28TtABc4erwWJq3H6ZE0xtEsDw5rc88Lc87tf2CT/OFPOrfSg//UCDWjivv1KK06BrW7C0gu5BeD4rUluxJFVhnaX4y445Lo+c3cf0A/6oXNNXVWSPNYGJjjktLwcFBsysn1Gg+F8QgsROBAzw9yklbUp5608nYsdEfZByPFetcX4I9orMc48XPdLxJ+peva6j0rQ/GQ/git371yZKVyxXFafsSwOyJMkuAytjfqR/5Fcftn8Fc6n+pVH7RUGFylO6xDYqSMbJG3Yd4yCFjBp9mG86y6yHOe0B2W8z+C9f+Jn+yj602an/ANWuP2CiMKVGeq2dvbsIlcXexyJ+Kwj0gtoGq6wS3duaQ3BBXt2epH9IgH7s/ir2Go5/pkQ8Iv4orxk0l83ZOmuyukjOQ7AAHwXt5hI2d8sNt7A/Ac0gEcsZTze8f05vwiCeaXOuoO+EYQbFSsypAIo8kZySeZPelyrHcrmGUHaTkEcwe9eHmdk89Ql+DW/gnmM3W/Y+GPwQebtFrSBnavmkc053ufx8F7SabBJYZO4yb4xhpDzwU9Hu/OvWT+0B8k9HDrbtH94gzdp0D7IsuDzKOTtx4Lb954BaXoyI857R/fFT0XWPtOncO4yu/FBz9PZUs6peD3guL8sLX4yPdhdyGGOtEI4mBjB0C0hountxiDl/eKyGkUOtYO8XE/NUer6VKSbtZIITJ+sQF6SGvLhsphfjkHYOFrjStOIBFWJw7+azGmUG8qcP+QIMxYpQtLRPWY3qA9o+xa82oUKsEj68tXtMZDWvaNxWwKFMcqkH+mF6Nq12+zXiHgwIjhRatWvXK9iy+OsK4JIc7O4nuXT9OaZjhbafBrj8luiNg5RsH7IWYOOXBBz/AE5Q6SyO8IXn5J6arn2YrbvCu78F0MlXJ70HPGrA+zQvn9wQnpOUj1dLunxa0fNdDKIOf5/cI9XSbB+lIwfNXzvUnctKx9Kw1b5OGkk4AGSVzjr+lDndYfAH8EGXb6oeVCBvjY/gshJqzv0em3xlcfktyN7Jo2yRu3MeMg94WXRBoj0uf7C3/MU7PVjzsVG+EZPzW8qg0fN9TP6fCPcIP4q+a3zz1LHhC1bqINM0rTgA7Uphjq1jRn7FPR8v52pWj8Wj5LeRBpjTsuyblo/vMIdLhOS6e04/4xW6iDSGlVduCZ3eMzvxVGkURzhJ8XuPzW6EQaY0jTv7HGfHishpdBvKlB/kC2lUHg2lUZ7NWEeEYXoIYm8oox4NCzRAAA5ADwCu496iILknqmURARRVAREQEREBOiIgIiIHVERBUREBeVlu+rM3oY3D7CvVR43RuHeCEGvpxLtMqO74Wf7QthamjHOj0vdC0fUFuIJhMKogIiIGEwiIJjiqoqgIiIBU6qogBECBA6onVMoCIiAimcFVAREQOiIEQQInUogIo4hrS5xDR3k4WQQFERAREQCoqogdVCqVCgInVEBRVEBRVEBToqogIiICFEQFFVEBERAToihQAqoOSqCIiICiqiiiIiAoqiCIqoUDqtHSP6A36Tv9xW91WjpH9BH03f7ig3VFVCoChVUQERRARFEGIWYWAWQXZlVURQRRVFBFFVFFYvGWOHeF41DmpF4YWwtalwrAdznD7VBjduNpsD5GSOaTjLRyUs3W167JnxSEOOMDGV561/Vsh/VIP2rxoTM1KbtnnhDwZGe/9YoOhG4vjDi1zM9DzCyXjcsCtXdIRk8gO8laz7c9WxCyyGOjmOA5oxtd3IrfRcttq/LYsQxtiaYzzPHgqdSd6MbOdrXl4Y4nk05wSg6aLUilljZLJNI2WJrNzXtGM96579UnayKdkgfuIzCIzwHioO2i5U1i87UBXgdG1r49zdw5eKj5r1SxVFmdro5HbXFreR6IOsuadaaHEClbODj+bW090h1FrGSERtZue3A49y5jrlm1FJNDJO1wcQxscWW8O8qjsGZjY43vy3tMAA88novVcG66eeGjNOZIZO0DXM5ce9b9xkzRC3zhzIGkmWQuw7HTioN9FyNMtufqFiuyWSWINDozJz//AItaCzFO98NixNBeDj7TyG8+WOWEg+hRByHeiCp0z071wo6ok16zXlmldG6MOxvPEd3gsaVKP0laoPfIazQHiLccHPeqO8DkZByO8LB1iBknZumja/8AVLgCubpDBW1C7UjJETSHMbnlladivH6OtQwQiy4FzpLDgBg8+B6kIPoZHshZule1jR1ccBeZsVpDJCZoyQ31hu4gLiag1tjyZgneN0jA3DzzHHC6dTTaTYWPbXYXPjGXEZz4oM6PmdShivM3zdhOXl3DPio/WNPjYx7rTMPOG4ycrT0KJj9Lnhexrg2V7cEZCx0CtC/RH5iY5zi5riRklEdS41k9IuFl0MeN3axnGB4rkQOqstQ772o4cfUdLkMefivB0zv/AEmw5dhsuHeGV1Z6MNyo2Se3K+DAeDkAD7EHnd1OSLVq9ZkMpZxJwPb8Ftz6g2GSGFsMj7Eo3CIYBA9/RaN9wOqaTK0na7cBnnyC9r0rTq1eCBkYtOafyzhnY3uHeUGxS1BlySaIxvimhPrMfheR1Kd8MtivU7SvGSNxkwXY54C06LBW8pbLHzdpuiBc5xGSeCxNGaCOW5pFoiPLi+B/FuRzCDuxv7SJj8Y3AHC1bl18VuCnA1nbTAuDpDhoA+8r10+x53Rhn27S9vEDktTVq9K5Zgr2SY5XNcYpQ7BBGOCDYqzTl1hlxjG9ljBbnDm458VypLbDVdarnTYgMlsT2gucPkV66ebcdq1ps1jzljYstkPEtzwwV4aZq9SjW80vs7GaH1Sdmdyo97Wr2Do0d2q2NgJDXAjiD7llet6nSgjuySQ9iXNDoQ3kD71561aE+gOe8dmZXgwsPtEZHTwWWszxT+Tzezdve4M2hoJORjKg29RvOjnr14nOaZgXF7GF7g33BeNae7HqjI2ts2Kjx6zpYtpYfqC8rgsEUtTpRukdEzbJHgg48Fs1dRt6hLG2KpLXjBzJJIMcO4INXzyOa9aguXJqk7XlsQDy1uOhXarNkZVhbK4PkDQHOBzk965dtrLTp4b+mzyua4iKWOPOR04rc0avPU0uGGycyNHLOdo6BBuoiqBzARQclkEBERBUUVQE6IoOSCoiICIogyRToiCooOSqAiKIKiiueCBlOSiHkgqIoUFyig5qnmgqNPFTkq32h3INHReGkVm9zSPqJC3loaPw01jf1ZJB9Tyt5APNVYqoKixQ8kGXRQ8j3p0KmOCChAp+b714WTcFmsKzI3Qlx7YuOCB7kGxniiEcVqXbNmvsFei+1uzu2uA2/Wg2845oThaNSe/Zc9s9LzRu31Xl4dx8AvLQrE9ivObMvaPjnczcRjgEHTygUBDsgOBx3FcfyoL46Ecsc0jMStBa12A4e9B2c8UXjavVakjW2LDI3O9kOPErT1SR7ZIizUjWD28I2xb3O94GMoOl0QcVz9HeZYpJBqDrjc7fWYGlh6jC6PRBiXt7TZuG/G7bnjjvwsguHTgjreVllkYOHVw45JJzkdSu4EBYnmtDUNUfQsRMfVJikcGiXfhuff3LOvdls6hPCyFpghO102/mccgg3QtS1qlStZirPeXTSODA1ozjPetwBcfyh/ndLd3Wh8kHXOG5c44AGSSuYdZY2EWXVpRTLtvb8O/Gcc8e9Z+UMhi0W2WnBLQ3PuJAKj4mu8mXRYG3zXl+zlBsXq9exBvmrG0GDLYxxznrheGgPa7SYmtLssy1wdzac8vgvLSH25dJpvhkiADNrhI0knHJb9SsK0bhnc57i95xjLiqPPUp56tN9iBkb+zGXB+eXuXlSvSS6Ub1p0ULC0uBGcNHvXrqozpVsf8Aad9y+apW+zZRZqTD5gAezI9kuzzd4KDv6VLfsxtsWxHHG7i1gaQ4joT3LVuXL1XVq9aSeNsE54P7Pj4LtAhzQ5pBB4gjkVzteo+e6c8M/novXYRz4IN6c7YZCX9nhpO/HL3rlU49Rs6V27rjxPI3dG0MAAHTPDqvKLUDqukQQ5xPO/spQOgHFx+I+9dwANAa0YA4ABByPJy3LbrTGzM58zJNpa7HAdPmvXU2yS3qleKxLEX5c8Mdj1B/Fallo0nXo7LfVrXPVk7g5bmm/wAqs2dQdxbI7sofoN6/E5VHtqTzFp8gYTveBG09cngsbsJj0p8cUr4+zj4FnPgFLJ7fVK1bm2Jpnf8Ac35/Uve4M0p/8N33KDX0Nxfo9VziSSziSvWe9BBN2Li58uNxZGwuIHeccl4eT/8AUtX6PzK1YzJS8o7bzE+ds0Yd+SGSzuBQbtXVaVuYQwTbpD+btI+S3VzNGpzV3255mdn5xJubH1aPeumgiIqgiIiAiIgKKqICqiICHkiiAOSqg4hEBFVEBRVRRRERAREQRERAWjpH9BH03/7it7qtHSf6H+8f/uKDdUVUUBRVRAKIiCIiIMAsgsAswuzLJFFVBERFBFFVEEWvU4CZv6srlsLXr8J7Lf74d9YUV5au5o02bcQMjhnvXPkjaytHqNN7WyMaO0aOTh3Fda02VzAIez3Z47xkLW7PUAMbq2O7aVBrWbTNT00+bn8szD+z68FLliO/DWjhO6UyNJb1bjnnuW0I9QHJ1YeDCoItQaSQ6sCeZDDlB415o2axaaXgbmj61r1p4BStNkaJGdsSW4/NJ5re7PUefaV/8hTs9R/61cfsH8UGlUhZ28tenKX1ZIjkZyGFKmpvqxNpTVpDZZ6rQBwd3Fboh1FvKeuPCM/inY6jz85gH7v+KDXmlMesVXSglwjIeWtOASt3UaouU3xj2sZae49F59hqP9si+Eaeb6gf05n+kEE0ftpKpmsjErztPgOH4rSgmtaPJJXdWknhc4ujcwZ59FvebXz/APUAPCIJ5pdPPUXDwjag8L0VyfTmSOj3TCQSCMcwM8ljcNux5tOajzEx+XQk+sfeQtkU7f8A7nL8I2/gnmFgnjqVj4Bo+SK1mNu+mRZ80LWSR7faHq+KluOS5A+GxQe6cEiOUAY9xytv0dKeepW/gQPkp6LJ537h/eIiW5rlGtX2RNma0ATOJ5BdEesAR1GVznaPE8bZLVt4PQynCvoav/1rR/fFFYtrW26262Im9kW7Pa4+KsdW1HrElvZGIntDcb+PjyT0JTPtdu7xmd+Ko0PT+sLj4yO/FESCtYj1aa0TD2coDcbuIHevCKlPDDNU8+gbXeSc/nYPRbI0LTP7KD4uP4rIaLpg/Qoj4jKDRFTGkmi/UauM4zkcBnPet+vbr16rIpL1YvY3aHBwx96zbpWnNHClB/kCzGnUW+zTrj92EHNpTVKMczfStd5lcXZ4cCfisaFmhQrPgZqsbg4kg7M4JXXbUrNHq14R4RheojjHsxsHg0IOFXs6TXqSVJLvbwv5tMZ+QWrFHpUbg1lq9LDnPYhjtp8eC+pAxwAAWWUHDu2qF9sYfBezEcsMcTgQvOZtGdsQ9HaiDGMBzWEO+JX0GUyg4DIqrJ2TRaJa3R8s8M+85PEq9iHPe6PRrQ7QkvaJ9od4jK76IOay3fbGGR6Rsa0YA7VoAC87DbtsAWNJrP28u0lBx9i6yIOXBFqNdmytRowtPEhrzx+xZSQajM8PfDp5eORc0uI+K6aIOeWauf8AnVG/uyfmsux1X+3QDwh/it5VBoea6keepgeEIQ0rrhx1aUfRiaPkt9UINAadOR6+qWz4bR8l71Kprbs2Z5y7/qvzjwWwEQFUQIIOCqgVQVERAUVQoCKA5VCAhCK9EEHJB3K4KIHUJ3p1TCAOSBADhUcFQUV6JhQTqnQq4TCCIVSEQQ8leiIgIr1RBD3KhFVRoaUCK0rT+bYlH/mVuPOxhdtc7aOTRkla2nDHnTe6y/7eK3B7QQcVmu9vXklrUZ5ezJ3N4DaB1J+S2o9Vgk0kajhwYeGzruzjH1rX8m8dhfYcbW2nj4LkVY3y+SDxG0SGCyXuZzyAQeSDrTavNTmgFuGFsUztuY5dzmH3hdfHcenNcOvqWjSxx+aVIDZeQGxCEA58ccveu6g5NG9bfrU9C32TezZuYGA+uO9ekM9x8moSRlssUJLIWBuC9wHHj48F5a/DLEYNSqNzZru2kfrNP8fvW15vNW0V0NY/ykREg97zxJ+tBzLd+3SjpvltsdO97RNW2j1QfDiFtazYtVtQ0/sp9sE0wY9gaOPLquY9k02hMgraZYEjHtfM94wXuB4njxK3tWbbtjTnspSb4pRK9uRwHdnPNBNTdc/9Q1K0Vx8cU7HHAA9Xgc+J4dV6W681SCq2fU3+aMeTM57iJJO5oI4n4KX4bcut0rcNVxjgBDsuAzn4+9emr07c1ylbqtjkNck9lIcDJ6oPHRpXN1q5Wb27YNjZI45nElv1k4XNiuCJ9rT34iis2nsfO4ZDQeg966sdLU26wbxdWHaMDXgZ4AdB9XNYx6RK+C/DaELo7TzI3BOWO6IOnUpV6MLYa0TY2DuHE+8nqud5Vj/griekjStvTK9upXbBanZMGDDXAEHwKurUXalTNbtRGxxBcduSg09Msed6pMbzNl2IYijPJrD1b3n3r1tva3XIhWj33TEQS93qMZnmfera0h1p9aZ1p0diAYEsbACfFZWdJFixFZNuaOdjNjpIsNLgg1tEY+PVNWje4Od2ocSBgEnPRdpc+to1SpcdZiMxeRydISM9/vK38qDk4x5Xn+9U+a6y0zplY3POnCUz/rGV3Lu58ludEGhrAZPXFHa10tk4Y09Mc3fBaei2hSmfo9nYyaIkxuHASA8frXVNSu6yLLoWGcDAkI4hU1Kzpe1dWhMmc7ywZz4oPZcLymnijbSaZGh7LDXlueIHeu4nUnHHvQat2Fmo6fNCxwLZWeq4cs8x9oXMF2T0KaRglN4x9j2YYefLOeWMLuZ4q5KDW06r5lQhr8yxuCe89VsqIg1tTEjqE0UMLpXyMLAAQMZHXJWnplFz9IFHUKpAbnm4HOSTwxyXVVQcLTK+rae50IiZLV3HY18nrNC7gJ4EjBxxCIg5lHSGU9VsWmEdm8fk2/qk810yiINPVaI1Ci6Au2uzlru4r3rwsr14oYxhsbQ0L1UQeENYR2rFhztz5i0cvZaBwH3/AFrKxEZ4XRiQx7uBIGeC9UQaun0hQgEDZnyMHshwHBcGU0LOrW327UtJ4cGgBxbuAHPK+nWEkUUpBkiY8j9ZoKDjaY0C+z0fcsWKoB7YyElvuwT1XcUADQA0AAdAqgIiIIiIgIiIIiIgIiICneqogDkqoFUBROiICiqiiiInVAREQRERA6rR0n+hn/Ef/uK3lo6V/RHe6V/+4oN1RVRQFFVEBERBEREHmFmF5hegXZlVVFVAUVUQRRVRQRa8ZxemHe1p+9bC1+WofSi+4qK9JZBFG57gSBxOBkrCtYitRdrC7LeS9XcWke5cTSnGna7F5/J2Mlp7nA8lB1LduGoxrpnEbjgADJK9Wnc0OGRnvXF1vMsu/PqVy34kldkuAi3ngA3KCRyskc9rDlzDhwXlcuR0498oft7wM4XMpukqX2SSn8ncGfA9Fvay3dpdj3NyiodUhawPdDOGH87s+C3hxAI5FcytqML4K9ctc4yANOWkDl3resyitVkk6MbwH3IEE8c5k7M57NxYfFYXbjaUPavY9zBzLei5ensk02+yKVxLbTd2T0eunqbQ/Tp2n9VB7V5mWYGTRHLXjK8b96OhE18gc7ccADmtDSCaVt9B5JY4CSInu6rx14ecdo8H1KoH+Y/wQdyF5lia9zCwkZwTxXovKs7fVid3sB+xeqgIiIKEUVQFQoqgKoiAqoqgKhRVUFVFUQVCioQFQiICIiCoiICqiqB1REQAslEQFVFUEHVZKIgoREKAqiKgiKoIr0ToiAiIgInJEBAiICImcoCJ1RBVETqgqiZ4ogqKIEFVHNYgqoNWj/P3gf8Ar5+trVtOAc0g8iMHjhatT+m3x/3Gn/wC2ig1ItMowte2OqxoeMOHE58eK9q9WtVz5vBFFnnsaBleidUHnHWrxSGSKvFHIebmsAJ+K9cqdUQXPNMqJzCguVCUXhcNtsH8ibG6XcOEnLb1Qe/MKhAPcvG1JPFDur1+3k3AbN23h35QexUPBadaxqEk7WzUGQxcdz+13EfDC19LmsO1XUoLE5lEZbtyAAAQeiDqHkr0XlFYgmJbFPHI4DJDXAkLT8oIy/RLDhJIwxt3eo7GfFB0c4KLm1r1eno9GSzLsD4mAHBOTgJqcodXgey9NVD3YaGRZdIe7B4oOki5OkcbcrTqFueRgw6Kdu3HvwusDzQa9i5VrP22LMUTsZw5wBwvWOaKSATskaYsbt+eGO9fLmeq25LNrmmSbppPVleCWtbyAwuj5QubHpdevBhsU8jIxt5bFR0YdRqWJGxxTAud7OQRu8M81s9VyfKNvY6XHPGA19WRrmEdOmF1In9pG1/6zQUGjY1iCvbbWfFOZnnDWhnteHFZ6jqLNPbE6SGR3ana0NwTnuwuXr0wq67p9hzS4MaSQBxPP8VuaRs1F3pOaQSS8WxxjlAO7Hee9BtzWZI6nnAqyFwGTHkbgF56VqHpKB0zYTGwHaCXAklb2ePFcDT3eitemoP4QWTvhPTPd/8AO5B0NQvT1bFeGGsJjYO1vr44jnn3LVv6tbo24YJK0IExAa8yHHPHHgtqD+U6tPPzZXHYx+PNx+4Ka5p/pHTnxt/nWetGff3fFBv4cW44B+PhlaOl2bVsSvnEIja8sYWZ9bBwT4LUras+XyfEreNvhAB3yHgD811KkDKlSKAH1Ym4JP2lQebJnv1N8TXYiijG4Y5uP8FrOuWm67HTe2NsL43PGOJPxXrpJMteS2Rg2ZDIPo8m/YAta3w8p6R74XhB1lgJYnOLWysLhzAcMhaWvGcaPY83zvxxxzx1XJ1GOjaoUGUWRvl3NAYwccdd2EH0vMZHEIsIY44IWRRsDGNGA0cgsyUERMgpnJQEUynVBVEzxTKCoplMoCKJlBSimeKICIiAiFRBVCnHqhQAiBVBERCgKKqICIiiiIiAoiIA5rR0n+jSf4z/APcVvDmtHSv6PJ/jP/3FBulRVEEToidFBEQogiIiDyCzasAs2rsyyVUVUBRVRBFFVFAWtLwuwHvDm/NbK17HCauf75H1hRXsVx5YhPpznQuBlryF7cHuK7BAIweIXmyKOPOyNrc88DCg5FnJ0OSWXAfKQ8j4hbNyww6fHG2RodOAwHPfzW7JDHI0B8bXAcgRnCxNWucfkY+HL1Qg5t7SWNqF7J5i6Ibmbn5HBer7cdvRZJN7QTGQ4Z5HC6LmNczY5oLe4jgvLzStjHYR47toRWvpfZzabXztcWgfAhY6m6OeSGk6Tb2jsu44OAt2OKOIYjjaz6Iwo6GJ797omOd3luSoOVqelxRVXWI5ZRLF6zS+Qkfatjz6C3pD5DI0ExkOBPIroPa17dr2hw7iMrEQQgY7GPHdtCDk3wZqFe9VcHS1wCcd2OIS0wReT8pncBLP6595PRdhrGtBa1rWjuAVc1rsbgDjvCo1dKnZNp8Ox4JawBwHMLcWLWhvsgDwCyUBERAVUVQFVFQgKhAiAqoqqCoUVCIKqIgqBRUIMkUVQEUVCCoiBBUUVQEReLrdZhIdYhBHA5eEHuixY9kjA+NzXNPIg5BWSB1VUVQAiDmqgdEREFTqiKgqoqEAIg4IgIiICIiAiIgKAKp1QTqqiBA6IicEAohRARFSgnVXqiINStw1K6O/sz/4rbxxWpCcara4c42H71uIOWNY7SzPWhpzvmix6hwM+/3BelDVI7dexJJG6B1UkSscc4wvKp6vlNqLcgExRn7FoV2ec3PKCtC9u+X2QDzOCg959efHVZbEdcwu49n235XHfj5LswyMmhjlYcskaHDwK4Gn6zQipxxWYOztxjYYxFxcRw4eK78Be6GN0rAx5aCWj833IObYuXa+uV68j4W1J87XiM5yPzTx5r332ZNadFFPivFGHSM2D2jyGfAZU1uo63p7hF/PRESxkd4V0tkzNOdPMNtqwTI7I5E8APgMIOZds34KMtmxdMFwOLo6zA0t2g9Rgnl1ytnW7Fk6HHbr2HQ+wXBgHEHHXotKtFcGm3aj9PlfcmLt87iMO+PyWzYhu2PJoVPNHNmIa0N3DkCOJ7uSCeUZsMZRkgtyxiSVrC1pwOPI+9Z29MdW06drNTlax8gdLJO/k3qAR3rLVa1y7RpxxVsSRSNkdueBjAxhe2s0ZtSoMZFtjlZI2TY85acdCg0IHRQ+UlTzSGSCvPE4Fp4B+AcHC8bd+TTtX1N8TCS9sYL8ZEY/WI6rcsafq1m5Wuumqxyw5AY1pIaDzPvXvBp9luqTWpnQPimYI3swckDqg2tNrVatOMVMOY8bjJ1ee8qawA7R7g/7LivDStNs6a57POWPrOcXNi2HLfcDlbl2u63UkgbKYhINrnBuTg80HA0ewDYpMvt2tEI80/VJ5E/SXU1SWJlykOw7a2XnsQXFrW8OJKwfoUUmmxUprErmQnLHhoDh7l6TaLDZgijsT2JHQnLJdwDx7sgINWuJYfKmYWJmPe+uCS0bQOPALsk7QSeAHEk9Fox6HRjsRziF7pY+TnPJye895W+8NIc14BB4EHqg0tRlqT6VO6SSN8LmEAgg8emPflcy5Tnb5M0y5pdNU2SOb1wOn1Low6ZpVSXtY4IGOzkEuzjwyeC2TdqtJDrMI8XhBzNdnjuaRHDXc2SS25oYGnJ7yfgutEzs4mMH5rQFpx2NIryGSOSnG883N2g/Yszq2n8/O4z4HKDla5YibrunO3tPZn8pjjtGeqxv1TpM7dS0x3qyHD4ACQ4e5dU6tQ5iXcfdG4/JX0tWPFonI90LvwQWlfjuj1WSxvxktewj7Vq+UNF9qmyeuCbFZ29mOZHd81snU4ukFl3hCVBqOR6tK2f3ePmgz02u6tSjZIcyEbpD3uPEra6rS8+l6ada+IaPmhuWemnTfF7R80GnBo7oteksjhW/nGtzw3nhy+tdHUIpZqE0MB/KSN2Ak8geBP1ZXkLV08tO+uZoQ2NQz6tGIeNj+CDbZG2KNsbBhrGhoHuC51unbl1WC1G2LZCC3DnnLs/DgvYy6njhWqt8Zif/ANVN2qkezSb4lxUGOuPDNLlZ2nZvlwxpHeTyWoyprFaIOFyk1jB1jwMeOF72al+7AYbDqJYf+244+1aMXk1Kx4cbcbscmvjLm/VuVHZ0+d9qhDPIwMe9uSBy+C2CFoeb6jjB1JgHc2sPxQ1Lx56rIPowsHyUG9hXC5/mNnjnVbR8GsH/AOqejXketqV4+EgHyQb+Ewuf6KZ+dcvH9+VRpMHWe27xsO/FBvlp7k8VoHR6R9psrj75n/inobT+H8nz4vcfmg3S5oHFzR4lYmaIc5Yx4uC1RpGnA/0OM+PFUaXQB/ocP+QIPY26zedmEfthYm/THO3B/qBQUKY9mpAP3YWQq1m+zXiH7AQeZ1OgP0uH/MsTq1AfpUfwWwIYm8oox4NCyDWjk1o+CDUOr0M/z+fBp/BPS1M8nvPhG78Ft4HcPqVQaR1Wt0EzvCJyh1WLpBZP7oreHNUoNEam08qlo/u09IH+x2f8i3kKDRF6U8qFg/UPmr57ZPLTpvi5q3FeiDS87tnlp7/jIE85unlQ+uULdRBo9vf6Uo/jN/BXtdQP6LCP3p/BbhRBpb9SP/Irj94fwTdqR/Mqj4uK3VFBp41M/nVR8HFNupf9WqP2Hfit1ToitLs9SPOxWHhGfxTstR/tcI/dfxW4iDSEF/P9Nj/0f4rDRg5tWQPducJn5OOfFdALR0v+bsf47/vQbqhV6IgiFEUEREQFFVEHkOazCwPBzh3FZBdmWYVUCqgKKqIIoqigi17XBsZ7pGrYXhc/o5PcQftUV6lab9SqskMbpMPHMbStwrlSvjh13dIWta6LmfFQdGKWOdm+J4c3vCyXL0r1rlp8IIruPA9CfcvaTUtplc2BzoonbXuzj6gg3kWqboFqGHsztmGWvz8lYLfa2pYHRljoxnOc5CitlFz5NUDIXTiB7oGu27wR9yyZqO6eGN1d7Gzey5xH3IN5R72xsL3nDW8SVrR29159V0RaQ3cHZ4EL3sSMirySSew1pLvBAbPE9zWteHFwyMceCPnhjdtfKxru4uAXM05grStdHULW2OIcZN2OuPcqxle9astmox+cRY5uzu7uOFR1WPa9u5jg5veDlVculeayjOY6ezsHEGNjh8Vj6XnNVtllImLGXuLsY8O9B10WpZumOOAwR9o6c4Zk4A4cyvOrelfekp2Y2NlY3cCw5BHxUG+quWL1uaOSasyAsY4jsySXkDqumDloPeEFVXObbsN1oVJezMT2FzSG4KV7dk6xNTmLCwM3sw3BVHRVXFr29UtWbVdhgjdGcbyCQ0e4dVt6TamnZNFZIdLC/YXAYz70RvhVamounZRlfWe1kjGl2S3PJcuJurW9NZbju7HBuWxhvt47yg76oC4npaWXRI52DbO94iJAzg9+FhIy3DZhlpMuOIOJRM7IcPrQbr7FlmtQwPezsHtJAa3j8SvW3YuxTba9ETMxneZQ1eF47da092MZ3BeVyR9nV3VuwdPFDGHGMPDQXHqe9B0KM1qbebVZkA/N2ybsrGlC+oJ+3uGbL93r8Ng7lp6XStVrk2YxDUkHCPtdxafcvPRYmR6lqdcjcwOHBxzwQdkTRGN0gkYWDm4EYCjJ4XxmRkrHMHNwdwC5Pk61rWXocDa2cjb7lhocLH09QrvaHNErhgoOnJqNKOMSPsxhjjgHPNJ9Tp12tfJYYA8ZGDnIXN8n6ld+kPLomueXOaSRkrPydgiOlyfk2l5e5pJGSUHSmvQQ1RZc4uiIzuYCeCk1+GGm20Q98JG7LW5wO9c3S/W8nLMTvzO0bj6161yJPJU55Gu4fYVR1IJWTwsmj4seMjK87dtlXswWOkkldtYxvMleOjHOk1voYWGr1IbjYI5JnQy7/wAk8dHYUGxXtvktPglrvhe1odxIII+C5UsVFxmkraZVkbG4hz5ZA0uPXAXrQsX6upCjfLZt7CY5gOOB3rV0qTT4WTV9QjhZYjkduMjeYzzVG0NYZHogtUagLI/VLMgCP8Us6rfhqxXPNI21SG7tzjvOeoHQKX7FabQrhrNYyHkxwGA88OSwuTRyeSY/KNJ7JrcZ45GOCDoX9QFeKv2W3fYPqF3ENGM5I6rUgv2YtSjhMzrkEvAuEBZ2Z/BeEjpTS0u7Xb23m4xIwc8Y4rdh1jz6RsNKCYPJG50jMNYOqg8XW3WL9yvLffTfGQ2FrQACMcySOPFdWmJW04W2HbpQ3D3Z5nvXMuea3ZLNe/Wk3RuxHKyM5IwORC2NDgsQaYxlku3ZJaHcw3oCqOiiiqgqnVCEVF5IiIHeiqcUBRXB7kPDnwQRFDJG32pGDxcF5ut1mcHWIm+Lwg9eqq1TqdFpwbcOfpodSpAB3nDSDyxkoNpQDitQ6rUBIDpHY/VicfknpOHhthsu8IXINzHFMLU8/J9mjcP7sD7yp57OfY02yfEsHzQbuFFpedXz7Omf5rDR+Kom1Ij+hV292bBP3NQbiq0WnVyeLaDR9J5P3KGPVnE/yumwf3YHH73IN9FoitqPN+ptx/drNH3kqGhacfX1a0fosY35IN/plXBWgNNO0h2oX3Z5/lQPuCDSq+fWmtv+lYd+KDNnDV5ffA0/aVtl7W83NHiVyPRVL0rsdE5zTDuw6Rx458VtjStPBz5nEfEZQXstNildMW1myHiXkjP1rFlnSoHbo5KjHd7C0H7F6ijTHs1IB+7C9GwQs9mGMeDQg1XanpocHmeFzu8DJWXpamfZlc76Mbj8ltYaOTQPgsgeaDTdqcDXYDLDs/qwu/BPSIPs1Lbv3WFuAnvVJKDS8/lPs6fbPiGj5oblo+zps37UjB81uJ0QaRs6gcbdOaPpWB8gp2mqnlVqt8Zyfuat5B1QaH/GCP8A6e3/ADn8E7LVnc7dNv0YHH73Lf6lAOJQaPmupEcdVaPoVm/MlPMbZ9vV7GP7sbG/Jbw5IEGiNMcR6+pX3eEgH3BT0TCfatXne42HfJb/AFRBoehqJ9psz/pTvPzV9Eafk5qtd9Ik/NbvvT84oNQaVp7cYpQfFgK9GUKbD6tSAeEYWwnVB5iCFvswxjwaFmWtH5rfqWSh4oGVQsQFl0QREKICxPNZLHCgqiqDgghCdVVCEE6orjgrhBj1T85XCEIMQoOayKYQRGqogh5qHmFkU6oJ1U6q45oghRVEGPI5QrJRBE6qogmMFFUQQKoiCBVQKoCiqdUEREQERFBEVURUREQAtHS/5uf/AB3/AHreC0dL/m5/8d/3oN1ERBERFBEVUQFFSog838Jn+JVCTcLD/FAu7LIKoFVkRFUQYqLJRQYrxt8asngvdec4zBIO9pUFactB7wuVeEbtYrtk2kPYWkFbsNqAwszMwHaOblHilK/e8wucOpIyorVoyeZTOpTHDc5iceRHcte5Kyy222WYRMjyGsBxuOOZXTl81mAEhicByyRwWBhoufuLYS7lngg575mGPTZtwwxwDj3cF7RTRO1yUNe0h0QHA9VtmKmYex2xdmfzcjCjK9ONwcxkQLRwPDgg5TSXVp6DHxdmZCA978YGePBbV7ZA7T37ssY8N3fBaXaabvkF+AicuJOBnPhhdKnXgfTMb2gQvOWxvPEBB5uni9PR4kacxEcCt+zs82k7UZj2ncPcvJlSlGWFkcQLOXLgvdzo3NLXOaWkYIyorjRNl02aB0E/b05XABh4lue5e8crK+u2u0cGCSNpBccZW3FWpRPD2NjaRy48llNFTnc107YnlvIuI4Ko5mnSxPfqbGvaWvcXN48+CyrPa/yZeNwyGOHNdARUgXHEIL+DuXFBHQawsAgDTzGRhBoOulmlUQyTs2yYa+QfmDC14palfXonQSbmGMtc7Ocnx6rsfyERlmYAw9MjCdrRbtw+uNvLiOCDk2YK7xLcpWPNrEbjvZu4E+C7VSR8tWKSRuHuaCQvF0unF25z6xPeSF6G/TH6VF/nCK0dSkFXWadmTIi2ua52OS8hcif5QxzMDzG6LaHbTxXRdfouGHWISPecp6SoA8LEWeXBEaenzMbrd31vVkxtOOBKulyD0reAyBI4FpwcFbQ1SiDwnb8AVfStIf8ANPwjd+CDYsN31ZW97CPsXI0XUGR6PG1zJXPYCAGsJ3eC25tWgEL+xbLK/HBojcM/YtLRLjqlPzexXn4EkFkZPyQZN0qw7QRFwZZ7TtgM8jnks4rurTtbX8xMUp4OncfVHvwt30nH0q3D4QlT0kccKF0/uwPmg8tRinNum6GCSUQnLnZHL61jqNO4LseoUAO12bZInHGQtgahMR6um2z47R808+uE+rpcv7UrB80GNEahYnE19kcLGD1I2HOT3leNAbfKPUAORY0/YFjf9K3IWsgrebODgd3bj5K0oNTq9o/zeCSaQ5kkfMcnu5BBRp+oVr076U0DYbDtzu0BJb4LLT9Lt0ZLJFpjmykkBzc5PeSvbdrDvzKLP2nn5IG6uf8AnUmn3McfmgmmafZoVpIfOY3biXA9meBPxWWn6dLRhlibb3B5LgTGOBPXmr2Gqk8b9dv0a+fvKnmd889UI+jA0IMtO03zGORhsPmZJklrmgDJ5ryi0GtECwzWHxccROf6o+C9BRsn29UsHwa0fJDprj7eo3SfdIB8kGxRpQ0IBFAHY6lzskrK3UguNa2wzcGO3DiRg/Baw0qEj1rFt3jO5PQ9PPFsrvGZx+ao2IKlas8yRtw8jG57i447skrGxWoWHB9iOu9w6vwvMaPp4/RmnxJKzbpdAY/kcPxagyfLQDAx0lcMbyaSMBY+faa0Y7euAOgIXo2lUb7NWEfsBeghhaOEUY8GhQa41WgMBtln7IKelaYJAe8/RicfktsBo5NA+CyBVGmNUgPsx2XeEDvwT0ju5Urp/dAZ+1buSmUGj59YI9TS7X7TmD5obWoH2NM/z2Gj7sreRBo9rqzuVKqz3usE/c1CNYd/7ez/ADu/Bb/REGh2Oruxm7UZ9GuT97l6Mr38YfqLSe9tdo+a20QaPo+w4+vqtr9kMb8kOmNPt3rzv32PuC3kKDR9EVT7b7Mn0rD/AMVRo+n9a+76T3H5rdPJDwQag0vT28qcJPvbleradVvs1YR+wF7dU6oMWxRN9mJg8GhZAADgAPgnVEFzhQE8eKqnVAzzV/NTvRAbyQ8ECp4oIg5FVMIIqUITqgDmnVFQg038NZiPfA4faFtnAWpNw1at74n/ACW4gxVCKoJhFUQRVEQTHNOgVRBMKgccoiABzRFUEwpjgr0TogYUwqiABhMcURATCdFOqCoiIHVERBD0QqFVBCqimRu25G7GcdcICdURQEUTKCooSiCqFXoogidEJUQXKKJnggqnVMoPaQVOiIgmeKKBOqBlCeCh4ogBVQoEFRRByQVFAqggVUCIKiIghREQERFARREVCiqiAFpaV/NT/wCO/wC9boWlpfsWP8d/3oN1RVRAURFAUVUQFFUQYWP6Q5QLK3wnPgsAuzDMLJYhZICIiiooqogijhlpCqnVZGpVrwmswmJhPeQsn16o9uKIeICtP+YI/Ve4fak9SKxK18rQ4NBABRXn5vS/6cP2KmhUPHzeP6loUKUEossfGMtkIB7lvy24a22ORzi8NzhrSeHeoJ6Pqf2eP6lPR9T+zs+pZyXa0cbJHzNDX+ye9Ys1Co97mNnbuaMnKDH0dT/s0f1KnTqZ/R2LOCzDaY4wSh2OBI6Lmw8bLWelpHHPIt4H3ZQb/o2n/Z2J6Np/2dn1Lzk1KKPUfNnO2gNySR1WzHZglc8RyBxZ7Q45CivL0bT/ALOz6lfR1P8As0f1L1gsQ2Gl0MgeGnBx0KT2IazN80jWN5ZJQefo+n/Zov8AKr5hT/s0X+VYnUaYnEPbt3np/FWPUaktnzdkwdJ3Dl9aDIUav9mi/wAqvmdYfo8f+ULR1OJjZu0ffsRbhwii4/Zhe9KetDQMnnbpYweL5DxHuVRsea1x/wAiP/KFewhH/Jj/AMoWtHq1OWWOJkhLpOXq/ekuqV4txxI9jDh0jGZa0+Kitvs4+kbP8oVDGDkxv1LzltQxQNmc/LHezjiXdwAXlW1CKewa7o5IZcZDZRgke5EbW1oPsj6lktCTUg0SPjqzSxRkhz24xkc+q3Y3CSNrxwDgCqM8la7L0Elx1RjnGVgyeHAfFbC5h9XyljP60BQdTKcVpV7k1m3IyOBnYRu29rv9rwGFhNdnkllZSbBiHg50rsAnuCDorEu/Jl7Bv4ZAHVcaTUZr2izyQbYpY8tlHPA9y96dqWrozbNkscxsY2NYCD7gUHtHq1aZ0bIS58z3beyIw5vfldDHFcWRuoV4232xxPleQXwsi4gH381sW7NmDUqbQ/EM5IcwtGRwQdJRc29NYg1io1sx7GckFmB0WtO/UDr3mbLQDHx7gduNo9w6ngg7mVrwx2xemfLKw1iB2bAOIK5UL7emazFVnsOsQWPZc/mCvaqZY/KeeJ8z5GmHc0OPAIOwAnVVAEFREQXoidECCoURAAVUCoVA8FVCqgKqKoCIiAnVFUBERAwmEVQRFe9EEVREBERAREQAiIgIicigKqBBzQVFOiINWxganTPeJB9gW2Vp3OF+gf77x/4rbygqKIgqJ3IgdyKBVATkVDyUJPHaMlBl0Ra1B9qWqHXYWxTZOWtORjPBbPTvwgHki5R1O+72NEsftSNCw1Cxbi1PTR2myKd+HxADgccievNB2OigULmjg5zQfeVS3ILckZGMjmEF5J4rj6I4xnUWyyuc2Kw4bpHZwPFbzrMNutL5rcjaQP51pDgz3oNkJlcKs5sliJp16Z5ecsb2e1smOgOOK7qDGSRsbN0jmtb3k4Cy6hcfyphY/SnSkHfG5uDn3rrs4tYe8IMkXlalkggdJFCZ3NGdjXYJXNj1wz0WTwVg6aSbsmwGT1vE8EHXC855o68TpJnhjGjJKzbu2gvADscQDkZWMwzDICMgtP3IPOpZjuVWTw52P5ZGCvGe+2O35rBDJYnDdzmswA0e8leHk3x0Sv4kfaV4aC4v1LVZDxcZQM+4ZQb8Oo15aclkkxtiyJGu5sI6Fc/T5M646SaVpfPAHBu4erx4NHwWNRjD5R6lWewOilY15YRwJBH4rfZpdePUGW44427Iy0MDeueaDdOdp243Y4Z5ZXKp6hds6nLUfFAwQe24EnPgut1XyeozXINX1I02klzW9o5vtNbjmEHXltXptTdWo+bmJgHaSPaTsPdz4lZaxNdqU/OKrozsH5RpZn4jivTRpKcunx+Y8GD2gfaB65963XMa9rmPGWuGCD1CDU0uZ9nToZ5JWyukG4lrcAe74LXd53LrL4I7hbXYwPeAxuQTnDc4+K1NIeNJvXNPsOxE3M0Tj+r1XR0mJ3mpsSjEtp5ldnoD7I+Awg0IZrsPlAKdq490LgXRnaBv93JdLVZDFpszxI9jgPVLDg56BanlFWfJTbah/nqrt7T1x1U87j1V1BkZy1w7eUd2OAB+P3INvToZIKrBYmfLKRl7nnr7l5aYXzMsWS4jt5SWe5o4D7l66m90dCTZwe/DG+JOF7wxNhhjiYMBgACg5OkSTeldShmmfL2ZaGl3xXVlljgjMkz2sYOpK5emgDyj1Ue5h+9XyhY8eZWB60UM4L2DmckYwOqo3PSNInb5zG13c44P1FbQ5964s0J1DX6tmGF4ghZ+UkewtDueBx5rtqAplVTCByKnVVEGPenRZJ1QYlFUQY9eKoVRBAqiiAFVAiCoiICiqiAiIgiKooqKFVRAC0tL9iz/AI71urS0v2bP+O9BulRVRAREQRQqqKAiFEC6PyoPuXkF7Xh6zF4NXZh6BZLALJBURFBFFVEVCiFRZHhW4GZvdIV7Lwh4WrDfe0/YsrM/m7A7s5JMnGGDJRWlp/q3rrf74KTnN98dcATOj9d7uQHgvGKeCGd0wr3A9x9b1DxWNmanPMJXx22OxglsZGQg8ZIw/QBnBMb+f7S2bsMfnlB2xu0nbjHuWtnTxA+EOtNY85I2OWctijKYd1iwOy4t/Jn8EGyGtj1eZmNrXxZOOC0JyTRhfXYGVY5RsJ4udx5rYdaoOtecOtS7tu3BYcY+paxbpbo3ReeTbM5a3Bw0/UoOjNga3Xdj2o3BIgG67OP14gVqSzadI2H+WSNfFyeAcn7FbE+nSyRyR3XxPYNu5oOSPqQbWlgNuX2Dl2gP1hZ62wO0yUkA7cEe7itKpY0ypYklZced/MEHn38l7XNQ0+3XdCbZY13Pa05+5BhqcMXomu9rAAHNPAL21ONsYpSMaG7ZWjgMLVls6dLTbWffkLGkYOw54fBWxb0+xFHG+9NiM5BDDxP1IPRuX+UFhhndG4xt2YxxHxXuyhXqiyxsrnySsLnNd9607ljSrjWF88olZwEjWODvuWUFnTK9eRjJ7DnyDDpCxxcfsQe+lsHoJpYwbw12DjjlZ6MYbOjsicGkAFsjSvCleoUo+zifae3udG4/Ja0rdLkmMrYrrMnLgyNwBQe2pPgbLpzmOLKrHububwAW66pSjnisvkfJJkCMmQknPcvCW/RlrebupWnRYwG9gVr0jRpzdrDQvvf0Loidvgg9JKtusZrGnTiSIuJfA8deuF0qt2GSjDO9zIWvAABOOPcua6SEve5unakO0OXAAgH7Utubbqtg9D2sM/mwQAGn60HcXD1mA2NXrQsl7J0kbm7gVswXbkcEcfoudxY0DJe0ZXnJ280vau0TdJ+s6ZuUHpo90NHo+yGxWIPVA5Bw7wtOrPTpahbr6gxjSZC9j3tyCCtlzLUknaO0aAv/AFnygn7lnKzULGO102m7HLfJn5IMhLBco3BTjHYhhAe1uNxx0WlHI295OirXJfPGzJaByIPIrfjOrta1rYKMbBwDQ52B9irWasMhpoxgnPBrkGrW8oY3V2RmGU3ANvZBvM/JemsdrFHRsyMLzDIDJsGccOK9uw1Xdu85qtd3thJP3rI1dUdz1KMeEA/FBoahdfZtULFepYdDHIfW2YLiR0HzWV6fsPKSrMYpDuhwWtGXDn0W6aV93taq8fRiaFoTaPqcl9s7brTsGGvccOx8Ag2zG/U9VgnEMkdetk7pG7S9x6AHosTFb/8AUXnTajzB2fZl25vH3817+i3uA36hbJ64fj5J6Iix61m24e+UoOiqFhG0RxtY3JDRjiclZoCqx6qoKinVVBVVEVFRTKvRAKvRTuVQOiqIgJ0REFREQFVEQVRVEBERA6oiICqKIJ1RUjiiCKphAgIUQIHRExyVA4IHRToqEQaV7+kUT/3sfW0rc7lqagMGme6y37itxBp29Rq0pY4rDy10h4YHAeJXlX1iCxcbV7KeNzwTG6Rm0P8ABeWvAb9PJ6WWhNY4atpLjz7Vw+xBtT3XtsPrVa/nE0bQ54Lwxrc8hnvKmmalHqUL3sYY5I3bZIyclpXKD6dbyi1CLUw1omLXxPfnGMcl1NOlpyyT+YRMELcAysGA93HIHfjh9aCazcs0KRs14o5Aw+uH54Dv4LK3YmZpsUtd8ZmlLA07ctcXd3FbckbJonxSDLHjaQuFokVkXXU5xmHTidhP5xd7P1DP1oN6xLdOoNrNd2FZsW+SzsGC7uGeAXno16e9Vsh0jDLFIWNkDeB4cDha+pTyRa9F51XnnqCPMTIm7gX+8dU0U2oL14TUJo2Sv7XOOA4ch3nlyQemm2LdrQp5X2C2w10gDwB0WOjVrVmtVvy35i7BPZ/mkccZTSGWINMtwyU5w9z3uY0gDIPLqtrRIbMOlNrWITBJG0tBLgc8+PAoOPfJr6ZI7ziWbUI37pJonEsZx5E8vgtzXZtvoiyWl2JQ7DeZ4Arzj0vVHaRJprhWjj4/lMkmTjn4eK97Gm6jYr0mOkrB9Z4fnj0xgfYgz0qOvqLn6lK1r53O27CP5oDkPH3rsAccrknTLUepm5Unih3gdrHtJa4966wzt4kbscwOCD5GaxJXv345A5tF9rFiRnMA9PBd+62jFo0okAFLs+UXUdMYWEOk7H23SWHSi3kyNLBjKlfRYYKb6bp5pa7xjY8jh4cEHNv+cGtpU72shiEzBFCOJa3hjJ78L6TAJyuWNApmBsUr55QzG0ukOW+4LpRxsijbHGMNaMAIOb5Sj/gVnwH3rowca8R72D7lhaqwXI9lhm9meWeCyggjrxCOJu1o6ZygzfIyGN0kjgxjBkk9Avmn9pRts1zs2NrzvIdGObWnkfE4yvpJI2SsLJGNe08w4ZChhiMYjMTDGOTS0YHwQWOWOaJskT2vY4ZBBypO9kcMjpHBrQ05JVYxjG7WNa1vcBgLJBxvJiZh0psQd67HOy3rjPNSJrtK1mzJIx/mloB4ka0uDXDocLslMoOVpdd8moW9RkY6MTYZE14wdo6ke9dVOZWDZI3P2NkY5w5tDgSPggz5Z6+C4lRtxmu2LbqMohmaGjJbkY6niu2hQcK5p1ytqYtaRE1ocPyjS8BrvgutWksSR5swNhf3B+4Fe6iDm6vpQ1Caq8EAxvxJnqzqF0uXLoiIBAcC1wy0jBHeudpOlM0w2C124yvyDj2W9B966KINexX7eWBxdhsTy8tx7RxgL26FUqKDQr6W6HUJLvnT3Pl9tu0AELU198MlmlVmmdXBcZDNnAGBwHiu0sZYo5mbZWNe3ucMqjgTRRQMDqmszT2PzIw8P3HuwF9CM4G7njivOKvBBnsYY48/qtAXooKoiICIogFFCr0QREKnIoKiKdUFRQc1UEVUHNEFREQFFVEBERARFFFEKIgBaOmcrX/5D/kt5aOmfpX/AOQ75IN1RVEEREQRERQFERBnfHBh961mrbvD8mD71qNXZhmFmFgFkEGSiqigixWRURUKiFCoNdpxekHfGD9q9iQOJOB714u4X2HvjI+1ekjA+NzXDII4hZVcgjIII7wplcnRpXRSSVJOXts8F56497p4owT2bCC/B70HbRYtDWMAaMNAXM0u4+W1PHLkbzvjz1CDqY9ym0fqhc3XWkUjK1zmuYRxa4jhlZGgwxRuZNKx5wRmQ4JQdDaP1R9Su1v6o+pYSyCKF8juTQSVztEtyTxyxz5EjTuwe48VB1A1v6o+pNrf1R9S5utsk8z7SF72yNIxtcRle+l2/PKjXH22eq8e9FbeB3BXh3Lh63YkN2CCN7msaR2hacc+QXbY0MaGtzgDqcojLkhKiqBlUFQ8kQZZTKiqBlXKiqoZVysVSgqZUVCC5VysQqDzQVVTCvRAPNFOqqCoiICqIgdVVFUAcFke9YlZICFEVEWSIEAqqHkqEFRQ9FUBERBeiIiAqoqgIiICdERAREQEPNVRBVECICJ1TqgJ0REFUCKoCIiDT1ThDA79WxGf/Jbh4FaerHbR3fqyxn/zC3HINe3SguOjNhrnbDloDiAD3qTUKs7mOmj3ujGGlzjwWyiDynq17LWixAyQN5bhnC9I2MjjEcbGsYOTWjACoRARFEFymU6IgZVWtV873zedNjDd/wCS2c9vvWxhAQLnS2NW7VzYtOiLAcNc+YDI71q67Ndh0iOwZOwlDwJGRnI4nvQdvKZXnNPDDgzTRxg8fXeAswQ7DmkEHiCOqC5Rcmgzs/KG/GHPI7NjhuJPNblbUK1wyNrPc7ZkOcGEBp8SOaDaUyvnHS1sCR2o6k6Av2dsODM+K+iDdoAySMYyUEfIyKN0kj2sY3iXOOAEikZLE2SNwcx4y0jqFqazBHPpVjtGB22MubnoVdFOdGpn/tN+5BvKKSbxG4xBrn44BxwMrix65M6O0ySGOO3E4MZCSSXEoO2sZHtjjc927DRnDQSfqCkPa9i3t9va49bZyWY5hBpadfZqML5Y2OY1khZh3Pgly92FiKrDH21qUEhpOA1o5klank9wjvN7rTvkvOo4v8r7ZP5sGB7uSDoUrvnEs1eVnZWIT6zAc8DyIK1JdPgZqdJlSIRvhJfK8fq4xgnqSV5WHGLyvrFpx2sJafqP4LZj02wyQk6jKQ5+94DQC73ZQdLquQbl4636P3whuzfvDOOPrXX6r53VfOh5RN8xx27q525/+c0G/csXJdRbVoSsG1uZnOZkM7vj7l73Y7jaJNaf8uxpPFo9dank9aglqmANMdqM/lmO9ou6ldfkg5fk/bku6eZppjJLvIcMAbcdFlbbPLq0MMNmSNhjL5A3HAZwPrWowDSPKEt9mrdG4dzXLd0rM/b33fpD8R56Rjg36+J+KDRumzS1eoH25jUmOOJ5O7vuXXuvbHTme9zmtawklpwV4axS8+06SJv84312H3hc2vf9K06dNx/LOficf3W8SfjwQdHR68kNFj55ZJJpQHO3uzjuAWND8vat2s+qX9lH9FvDP15Wzdm83pSyt5tb6o9/IJTgFenFEObWjPj1UHKqdpH5UzxPmkkb2G4B55cQuxLLHBE6WZ4ZG0ZLj0XJaMeWL/fV/BevlFC+TTQ9jgOyka8tP53uQertYosdtlldCSMjtGFuR3jgt1rmvaHNOWkZBXIuQz6pdoPZWkhbA7fI+QY+AHVdhBVERAToiiCFXPBOanRBOicyqiB1UVRBE6oqgnVXqoOZRBURRAREQEREBEUUBERFFo6Z+l//AJDvkt4LS0z9L/8AyH/JBuKKoeSCIiFBERFBEREHvdH5A+IWi1dC2M13rntXbGHoFkFgFmEFRVFBiphZKIMSoQslFFa03CzXPvcPsXthedkYdC7ukH28F6kc1FcaxG6Ou21GMvryHPvbnivO3+W0uW1ji94cPDK6sdWONj2bnua/OQ45WE9KOaqKwc5kY6NUGF2RzaB2e3IA1vieC59yK3W7C1sjArgA7CckLoPobxEDPJiI5HJe9mHt674i7G8YJwg1NUxNpErm8QWblhTp5jq2BNI4tAJDnZHJZ+jniiavnLthGOLRnC2akBrQNiMm8NGAcYQa+ql7omQxN3OleBjOMgcStGy+epfhtyQNjjP5N5a7PBdN9aR91k/bANYMBm361dQqm5WdCHBod1xlBjqODSc4cRlp+1aL3N0vVO0Pq17Iye4OW15lYNLzY2WkDhuLOOF6WqIuVWwzvy4EEOAwg5d2M+jBaePXlmD/AIZ4fYu83i1p7wFqahRdcrtgZKI4xjpnktmBj44QyRwcRwyBhFeiIiiCKogKp0RAVwiBUFcIiBhVOiIACoCc0QFkoEQMKoiCooiCqhRVACqmUQVUclFUBERUVAnREBVOiDkgKp0RARAqgIiICKqIKidUQEQIgIiIHVE6p1QOiJjmiCHkqmEQOqHgQiYQMIqiCdCryCJ0QaWsf1XN7tp+pwW6eZWnq4zpFr3Rk/VxW4OLQfcg1NQ1CLToBLM2RwJwNjc/Wei1365EyaEGvMK8rtrZyMNJ93u96vlIM6FY920/aF4eUWDocDuAw+MhBv2rTop468LGvnkBcA52GtaOpXjp+qec3J6U8bY7EPH1HbmuHeFo6u+vW1utYvRNkqSQdnuc3cGuBz81uafa0+e2WabBEWsZmSVke0DuGcc0G3edYZTlfUDTK0bgHDIK0qt+SfyfN0yN7XaTwbyd3YXV6LgRUp6+tPpRtPmEzhZPDg3H5v14Qbtj0g2KnGHgBxzZnAA2DGeGV4aTffNqdun5x5xExofFIRx9/jzWWvMsPlpObA+xVZITNEzm49M94XlBHf8A/UBueY9nFLEGcXj1Bw5+/hyQeukPsSXNUrz2XvMb2hjuHqjB5Bamk05r8UjrF6zmGwdoa/GcHqt3T4LUGqXp318R2CC31xnhlZaLVtVPOG2GMDZJTI0tdkjPRBo24I3m+yQPvWjucC3gIBjhx5D4LyvSOseRUUkji5w25J58Dhb0GnX4JLccdiFtew8vLi0l/FYDRbJ0Y6dJajLT1DOQzlA018WqXny22AWK4AjhePYH63vK7a5U+kPlkrTts9lYgbtMjG+0PeupGHBoD3bndTjGUHzWqyXItZuOpgkmBhk2+1t64967NCalJpAkqgCqGHLRzHDiD71m3T2t1J13tpO0cNuOGMdywq6TBUllfEZQJSS9m71Tn3IOFaBn8lXzR7a9UH8jAOJPrcySvpa7g+vG4OB9UZwfctKPye09kbmdg5zHZ4OeSG+HctyvXr0oBDA1kUbemUGGojOm2v8ADd9y19AIdodTGODMLZsPpyMLLEkDmdQ9wwvCKxpVRpEM9SIHmGvaEG85zWMc97g1reJJ5BfOWwbYdr1Z7G9gcRt/XaOBJ95XWdq+mgetdhI7s5WI1nTduGTgjubG4/JB70LsV+s2aE8/ab1ae5bBIaC48hxPBaB1ip+b27vCB/4K+lYz7Na479wUGnoRe2a8HwysEkxewvjIBGPevS3WlravHqUEbpWFnZzMZ7WOhA6rYGolwOKNw+4xgfNQX5/zdNs/EtHzQeNetJa1o6jLG6KONnZwtfwce8kdF1PetHzu6Tw0yQeMrVfOL5xjT2jxmH4IN0Lkz1brtcjusij7ONpZgycSO/ktntdRxwqQDxlP4Jv1Mj+ZqtP0yfkg1dV0uazYis0nMgst9qTJGfd71vVPPBHi4Yi4D2o88V5/8TP9lH+Ypt1M/wDNrD9gn5oMdX05up1BEXbXNcCHd3etxjGxRsjYMNYA0DuAWr2Wo8jagHhEfxTsL553Yx4RfxQboWhU0uGpfsW4+c2AG49nv+srLza71v8A1RBPNLR56hIPCNv4IPezALDGscSGteHkDrjovVaXmVjjnUJz4Bv4J5jIed+0fiB8kEOmMOoC720vbAbeYxjuWr5SPZ5vXhma5sMkoL5QPYAW2dPzzuW/hJhR+lxSMLJJ7L2nmHTHBQch8GnBv8j1KzJMf5tkchcSei+hgbIIIxNxk2jcfetGPQ6MJJjZIw97ZHBZnSah5iU+MzvxQb209yh4LS9EUTzhJ8ZHH5qeh9P/ALKw+JKg3S5o5uaPisDNCOcsY/aC1vRGnD9ChPi1ZDStPHEUoP8AIEHqbdYHjZhH7wLA36Y524B+8CDT6TeVOv8A6YVFKoOVWEeEYQeZ1OgOd2D/AFAsTq2n/wBsh/zLZFeAcoIx+wFRFGOUbB4NCDUOsacP0yP4ZWPprTulkHwafwW9taDwAHwVQaHpmgeUrz4RO/BPTFMn1e2d4Qu/Bb6ZKDnjVq55R2T4Qu/BX0rHnhVuH9wVvog0fSY6U7n+lhPSTulC2f2B+K3lEGl5/MeWnWfjt/FPPrHTTp/i5v4reRBo+eWummy/GRqedXf/AG5w8ZWreUQaXnN3+wD4yhPOL5/QmD97/BbqINLttQ/scf8Aq/wV7XUCP6LCP3p/BbaKDT7TUf7PAP3h/BZafBLAyUz7d8khfhp4DK2kRUQqqIIiIgKKqKAoqog27AzC/wAFzGrqyDLHD3LktXbGHqFmFgFkFRkqoqsiKKqIIVFkViorwt/zIPc5p+1exXlb/o0nuGV6A5AKivPtos47Vme7cFkuVPWhfrYbJG0tfGTg9/estMcWWrNZjt0UZy05zj3KDpqLXferskLHScQcE44A+Kz84i7fsd47TGdqD1Recc0crnNY8OLDhw7lgbdftDGZmB44YyoPdF5NsQufsbKwu7g7iqyWORxayRrnN5gHOEHoqvGw17oHdm/Y8DIK1dPsyzue+zLENowGscCPeSiugquY+a84ufFLU7IHgST9q3opP5O18r4849ZzT6qI9UXn2sW8M7Rm53EDPEqySxwt3Svaxve44QZqrCN7JW743tc09QchYC3WL9gsRF+cYDhlB7oseQWEdiGXcY5WPDfa2nOEHqqF4x2YJWOfHMxzG8yDwC8X6lSZGHmyza44BzzVG6nRYscHta5py0jIIXlZuV6u3t5WtLjgDqUHsFktFmrUnWvNmzgyZx7s92VsWLEdYN37i5xw1jRkuPuQe2QASTgDvWENmGcuEMjZNvPac4XhWuw2pXwFj45WjjHIMHC1tKYItT1CJg2tDgQAg6mQOoXnZsR1a755CdjBk44rhz0KL5JnwVJ7AjJ7RwmIGeoHHit6C5Wi0btqcLnxRg/k88R35yg6MMrZoWSs9l4yMrNc6TUZG6Qy9HC1w27nN3YwFleuywaa23FGx3qhzmk9EG/lFy9S1GxVoxWIYWOa/bkk8s+5ed29qVOJlmSOHsC4AsGS4Z96DsHgVVx71rUajIrcjouxLwHRNbyB96z1KzZq6hS7OcmGeTa5haPvQdUK4XJ1GWerq9HZO/spn7XMOMLroIMledg2BCTVYx8ueTzgLi3LFePU5mapHL2Rx2L8naBj3dV6W5fNdCijrTb2ySCMSB3HaSeqDbry6k+w1sxptaD67WOJdhbzpomSCN8rGvIztJ4471yJdHmMkElaOvUdCc7mZJI9/esLdGs7yirB0YLZoy54HJ596o69a5WtFwrzMl2c9pzhSzdhq8JNznYzsjaXEDvwOi5zomVPKeuIWNjZLCQWtGBwU0sS2Lmpfyl0UnbkEBoJ2jlzQdJl+s+k62yUGFoySOY92Fg2/wDloY31poxN7LnYxyz3rT9GU69e1UFmQOlAe8kj1STwKxdYv6fPXjutjs1y4NZKBhzT0QdpVE6IAVUCqB0REQERXoUBERAREQEVwm09yCKqOIbxcQAO8rxdcqs9q1AMd8gQe6LSOr6cD/TYT4Oz9yelqf5r5H9fVicfkg3eii0jqkZGWVbj/wByR96efyuPqadZPjtHzQbyLTdZuY9Sg79qUBO1vlnq1YWu7nS8vsQbiLSJ1Q/m1G/FxVczUXYxYrs8Iyfmg3FVpdhePPUAPowj5oadl/F2pTj3MYwfJB66i3dptpp6wv8AuK9YCXQRu72A/YtM6aJGbZbtx7TkEGXAP1BRukVWjaX2XDGMGw/l9aDat1IbcXZWWb2ZztJIBXhLW04RMinbAWM9lsrgQPrKxGjacBxqtd9NznfeVmzS9Pa7Io1895jBQYSW9KEPYyz0+z/Uc5pH1LGLVdIgb2cNiBrR+bE3h9gW4ytXj9ivE3wYAvTGOQAQabdWqOaSwyvx+rC4/JT0owj1alx37kj71vZOE6INH0hMfY020fHaPmnnl1x9XTXj6UrQt3qoEGp2+ok/0KJv0pv4Jv1Mk/kqrfF7j8luHkiDT26mectVvgwn5p2Oonnchb4Q/wAVuqDuQafm10jjqBH0Ymp5lYPtalYx7g0fJbgCqDSOnl3t3rh8JcfcFPRUDh681p3jYf8Ait4KIND0NQJ9aJ7vpSvPzWQ0fTmt/ocTvpDP3rdRBqjTKDPZo1v9IL0bVrM9ivC3wYF7cwoeSA1rW+yxo8AqUCIBJTOUKIIUHJECAiJ0QEREBQc1VEA80REBERAREUBE6Igh5InROiAoiICJ1RAKiqiAnVEQCoqogIiIIqoOaqCIqiCKoogKonRBFFVFBVERFEREBRVRBCiqiCIqignRFVEG85cjk8j3rsOXIkGJn/SK7YwyCzCwCzCoyVUVUEREUGJUVKiivOcboJB/dKRHMTD3gLNwy0j3LXqyxmuwb25AxjKg0NShEup1muJAe0jgcLLS9td0lNzQ2RpyD+sO9bctSCxM2Z+S9nskPPBLFKOw5j3bmvZyc04KDm2ml8FtldrWsaS57ncSTz4L0J/lenS/rNLSfgvaTSYpHvcZZgH+00OwHeKP0thrRxNmkDozlr85IRWMLduq2mN4bmArnPDXaZ5qWONlsmMAZycrpw6c6GybLrMj3luHZ6rRqwzyMdNX1ARtc8u2OAOOPVBsSQsgv0drGtyC0gDHRekLQzWpgBjdECsewmu145O2aJonnbIBwcsoaFht1tmS1udtw4beHgFB76hFJNSkjiIDiOGevuWjTmhkttimr+b2Gt27ccHBdOzG6aB8bHbXEcD3LV80nlsQPsOj/I8csBy5BraVE3F+AtBa2U8FrMhbL5NyB4yYnO2+7iug6jZjtzS1ZmMZNxeHNyQfcvOHTLMVGet27HCQnBLeSDXs04YNNgtRt/LAsJeTklblxsYuwTP3Sv2ERwAZye9WWjYl01tUyRhwwN2D0SajZdPDYhnY2WNmw5bkEINbSmydpqFYgRnOQ0Hg3K845mQugq363YuY4FkrRwJC2oNMsx3JZnWw4Sj18MwSVnJRtz1m1p5YiwEeuGndgIOkuXpzRHrF+MDAOHYXUAAaAOQ4LQn0+c3XWqlgROeNrwW5BQeWmRMdPqMD2At7TkRw5Lz0WpA7TJmuiaXFzmkkcVs09Mlq2JZRbc4ycw5o4nvKzpUZakMsYsbt5LslnIn4oMdAcXaTFu4lpLftXj5Sxtdp7XOHsyN4rd06kaMBi7UyNzkZbgrW8om7tGmPLBB+1B567UhGjh8bWxuh2lhAxhec73G/p5nmfDvhxubgetw71sxaebNaDzi1JNCA13Z4ABPvPVbd2hBfiEdhmQOIIOCPBBrtpVoL8Vh880k7vVZufnKxrDbr10A+0xpXpp+kVqDzJH2j5CMB0hzge5ezKELLTrA7Qyu5kvKo4ujtpObPXuucyZkrstdKWg5PiulAymKNyKjG0RAEFzeIc7HRe1vSaVx4fYgaXj84EtJ+peNm9T05ootYWAxnYGjh4INasDJ5IuaOJ7Nw+1YT6hVk8mxGJmulMW3YOLs+C3tKEVPTIYppog7BLgXjhk8lm2TSYd5a+mzfwdgtGUHNu2oZPJdmHguAYMe8ELZ1qaKTQQGu3F+zaBxJIIW0dS01gA85gAHIA8lfS9DHCcEf3Wk/JBqa1KJtDDYmve9+3a1rCTwIypq8cs9OjZgie8wSNc5mMOx14Lc9LViMtEzvCF34J6VjPs1rZ/ckIOfqD7d2alPDRlDYpM4fwJ/ALuglzQXDaSOI7lpjUHn2aFo+LQPmguWTy06b4uaPmgkpsmaeKWo2xXd7OSO7ktWHRC7R5KkztjnyF7A057PuC3POb7vZoAfSmH4K9rqR/Ra7fGUn5INWOlq0kYrWbkfm/JzmD13DuytiehLJqMFlkrGMgbtazaTkLP8A4oRyqN/zFOz1QjjZqt8ISfmgxn0982oxXO32mIYa0M+vqsLmiw2pnTMllglfjc6M4yvTzXUHD1tSDfoQN+araVna4P1Owc9Q1gx9iCRaRWioy1R2jhLxkkLvWcfFekemxh8TpHzTdlxYJH5DT34715DSgfbv33+M+PuV9D1HACTt5AOj53n5oN9xDRlxAHvK83Wqzc7rMI8Xha/ojT+G6ox2OW7LvvXrHp9KP2KcDfCMIPM6rp7eBuwnwdlT0xQPszOef7sbj8lttjjZ7EbG+DQFnnHJBo+lIj7Fe27wgPzVGoPc7DaFrxLQPmt3KINWSxZGOzpPd4vAWPbaiRwpxDxm/gt3kiDSzqZ5MqN8XOKoZqThxnqtPuiJ+a3OidUGl5vfJ46iGj+5A355VFOzxD9SsnPc1g//AFW4nRBoeimH27t5/jOR92FW6PTa7cRM89753n5rfRBpjStPGf5JEc89wzn616MpU4+LKkDfCMBbChQYta1g9VrW+Aws8lQcsJjhhAzxTPFCmOIQE71SmOKCIFcIEE5FFcK4yUGIV96BVBEzxVCIHVERAUVRBExxV7kQQBMcFUCAmMEqqIGEPBFSgiIiAE6IiAOSHkiIInRFUETqiiAUCqgQERVBEREEPJUoogIiICIiAiiqgKKqICIiCckVUQE6IiAoVUQRERAUVUQEQognVE6ogqiqiCoiICiqIIoqigiIiAiIiiiqIIVFSogIiKCIiIN9y5VgYsP8V1nLl2+Fly7YwxaswvNqzCozCqgVUEUKyWJUEKipUUVMrXfSqvJLoGEnrhe5UUGodNqH/k48CQp6Nr/m9q3wkd+K20UVpejmg+rYst8JCnmLx7N2yP2gfktxDyQafmdjpfm+IafktKTQRJKZHWnFx4n1RhdhEGmytcjaGsuNDQMAdkFl2OoDlcj+MP8AFbaINTstQ/tMJ/dfxTZqP9or/wCkfxW3lFKNTZqP/Wrf6Z/FNupf9at/pn8Vtog1dupf9at/pn8Vdupf9Wr/AKZ/FbSINXbqX/WrD92fxU2an/aKw/dH8VuIlGp2epH9KrjwhP4p2Wo/2yEeEP8AFbiKjT7DUMf0+MeEA/FXza+eepY8IWrcHNAg0/NLpHHU5PhE38F42NHdbaBZvzyAccYaB9y6iiDnw6T2EeyO/ba3ua4D5LP0Z+teun97/BbqqDRGkxH2rNx3jO5ZeiapG1xncP70zvxW70QINL0Np/WAnxkcfmsm6Rpwx/I4ie8jK3OiINYadRB/okH+mF6CpVHKtCP2AvZCgxbHG0cI2jwCzAA5BOivRAynFEVFyonVVBUCdECCoiIKiIgKhOig5oMkREFRRVATmiIKiIgIiICInVAVRRBUQIgIiqCIiqAoqogvVRXqogqIiAETqiAifeqgidFVEFUQoORQECnNByKChMqJ1QVCoqgncr1UzwVCCJ0V5FRAzyTvQogZ4JlBzTkEBECqCIiIIoFkoEFUVKiAidFUGJRVCgiIiAiIgJ1REEREUBCiICJ1RBEREBE6IgiIiAoqogIiIMeqqdUQFVFUBERA6IiIIiIoCiqIIiIiiIogIidEERVRAUVRQb5XMujFj4Lplc6+MStPuXXGHi1ZtWDVmFRmFVAqgKFEUGOFMLJQqKxIUwslFBioVkooqKKogiBVEEVREGPUoskUDoiKoIiqnNBeSpREBOaqKggVVQE5og5oACuEVQQBXCKhAwmFU6oJhXCdVUBMIqqJhVEQAqnVAgKqKlAVUVQEREFHcgRBzQXqidUQFQoqgBVRVAREQEREAckREFUVRARFEFREQVERAROqIJ1VREBOqIgIiIKoiIKp0VRAUREEwmFUQTGQnRVEDkiIgYREQUqFUqICIqggRMpnmgg5qoEQRE6J0QB1WI5lVQIKidE6ICKqICpREEUCqBAUVKiAiIgivVREBERQEPJEQFFVEBERAUVUQEREEREQTqidVSgIgTogIURAREQRERAREUEREQRFVEUREQFFUQRERBvlaGoDiwroFaOoj1Gn3rpjDVaswvNq9AqrMKrELJEFFUUEWJVUKCKKqKKiiqiiiiqigIiICIiAiIoKEUVQEREFVUVVAIiIKqoEQVERBVVEQVVRVBQiBEFREVAKqKoARAqgBE5KoHVERAVUVQEREFQc0Qe0gqIiAVURAVUVQEREQTuREBVRUoqKqIgqgRAgqIiIqKIgqKIgqKIgqIiAiFCiiIoCgyKiIEBFM8VQclEEKdFDnCCoplVBVOiKIKnNQhEFyoPZTonRFOoVUVPNBAiAp1QUIoCqgmVAhCoQRQKqd6CoiBAVURBVFVEBAie9AKiqIIgTogQRE6lEBE5IoCIogqKKoIiIgKKqICIiCIiIJ1VUHNVAVURAREQEREERVRAREUEREQFFU6oIiIiiIiAoqog6BWnqA/I57it0rVvD+TuXTGHOavQLzavQKqzCyWIWSIIiKCKFVQoMVFVFFRRVRRRRVRQEREEVUVQERVQEUVQEREFVURBVVEVFVUQIKiIgqqiqAqoqgKqKoKiIqCqIgJ1REFVURBUREBUKKoCInVEZBTqiHmgqIiCp3KKhFFQoiIqInVAREQEURBUUHJXkgBETogdFVAncgKlRVBDzV6p3IgicwiuEDGQFVMK80EKJjqnRAVTCckEKFVEEVHNFOqBzQ8lUCCdFU6IgDmnJEQEwiqCYTHRVEEwqonRFMJhVEEREQFFVCginVVEBERBVFVEFUVUQEREBERBEROqAoqogJ0REBERQEROqCJ1VUQCiIgnVERBEKIgnVVTqqgIiICIiAiIgiIiAiKKCqIiAiKIoiIgIiICIiDoFa9sZrv8ABbBXlOMxPHuXRhyWr0C8mL1CqswslgFkERURFBFCqoUGKFUrFRURVYqAoqoooiIgiqiIKiIoCqiqAiIgqIqqCIqgIgRBUREFVUVCAFURAVUCo5oKiIqKiIgIioQEREFREQFUTqgIioRAJ1REFREQVFFUBEVQQJyREFQIiCFOqqIA5JhFUETHBEQEyiIKqoqgiIiCogUQUInREBEQoCIiCqImeCCqIUPNAVURBViqp0QE9yKoIFVOqpQVTKHoh5oBKAqcwncgvVMqfnJ1QAcqqDmVUBRVRBCiJ1RVUREDoiIgqiIgInVEBERAQoiCKK9VEBERAREUBERBEROiAhREEREQFERBOqqnVVAREQEREBERAUVUQEREBREUBERFOqiqiAiIgIiIOgVg8ZafBehWDuS6Yw4o4Er1C83DErh7ys2qqzCyCxCyCIqIighUKqiCFRVRRUUVUUEUVUUUUVUQEREFREUBVRVARFUBEQKioiIKiKoCIqgIEVQOioUVCCoiIKiBFRUREBVRUoCIiCoiIKigVQXqiiqIdEREFREQUIiICIiAnRTPRX3IKinVEFyiidEFRToh5ILlCiiC9UTqgQAqoFUDogQciogvROiBVAU6K44qYygIrjKYQE6ImEBFVEAp1VRBiFTxCIgg5DPNMK96ICc0VQTHJXoiIImFUQTGEwqiCIqiCIiICiqiB1U6qlTqiiIiAr3oiAoVUQQoiICIogIiFARFEBE6ogIiKAiIgiIiAiIgKIhQFFVEE6qp1RAREQEREBEUQEVUQEREEREUBE6IgiIr0RURXoiCdEREHRKwKzKxK6MOPMMWH+KoVtjFlyxaqrMc1mFgFmERURFBFFkogxUVUUVFCqooIoqiiooqiCIiICqIoCIiCoiIKiIgqqiKiqqIgqqioQECKoCqiqCooFUAKoioqIiAqoqgIiIKnRAiAOSqdERFRFEFQoEKC9ETonRBUREBEwnRBAqOaqiBzKgWSIImOCqIGOGE6or1QRERAxxyqnVEBEQFARVEBEQICqgRAVUyiCop0RBeqKFVAUKqn5qAiBEDqiiBBU6onVAymUCBAymU70KBlMqKoICqpyRA6qqdQqgKd6qiAoVeqhKAiqiKIiICIiAnVPciAoiICJlTKClRMplBVETKgIplMoCJlMoCJlMoCKJnigIiiCqIiAqoiAiIgIiICIogIiICIiCIiKARwToiICiqICKIiiIiDorE8lkoV0Ycq6MWfELzavbUBiZp9y8Gqq9AsgsQsgiMkRFBEVUQQrFUqKKiipUUEUVRRURFEBERAREUFREQVERBUUVQVERUVVRVAREQVEVQAqoqEAKqBVBURAqKiIgIqiAqoiChEREVECIL0UVRACHkgQoKEUVQVERARE6oCvREQRVEQEKJ0QEROiAmU6IUBVTrlOoQBzQc1eqdUBFVEDPJUc1O5OqChOadUCCY4q9U96YQAiqiCYWRRMoIqOSIgKFMlVBEVRARMIgiK4TCCIrhMIIiqYQRFUQTqiqiCKcVkiDHimDlVMIIpg8VkiCJhVEExwTHBXuUQMKYVRFRMcVUKCYUwqiCYTCqIJhMKqICIiAoqigiKqICIiCIiICInRARFEBERARVRAUVRBOiIiAoqiCFERAREUBEUQFUUQVRERXRUKyWJXRhztRHrMK1mrb1Eeo0+9ajFTHoFkFgFkEGaKKoCiqhUGKiyWJUEUVUUVFFVFFFFVEBERAREUVUUVQVEREFVFUFREVFHNFFQgqIqgKqIgqIiCqqKoCqIqCqIgqiIgqIiIqIiAqoqEFURAgoV6KKoIOSqgVQUoiICoURBUREBToqiCdVURARVRATCJ1QEVxxTCAiIgFFUQERVBEVRA6JhVEEwmFUQQIr3oEEV6oiCIqiAoqiCdVUTogKdFVAgqIiCIqiCIqogKKqIBRVRBEREBEQICIiAiIghRVRFEREEREQEQoUBRVRAREQERFAUVUPJAREQCoqiCIiICIiCIqiCIiICiqiAiqiAiIgKKogiIigIiICiqiAiIg6SxKIujLS1H+aHitFiIquPRqzCIiKFURBFERQTqoURRUUKIoIoiKKKIiAiIgKIiiqqiICqIiCqIgBVEVBUIiCoiIKiIgoREQVXoiIAV6oiovRERAREQUJ1REQVREBVEQECIgqvQoiCDkr0REA8lQiIIqERACdURBUREFU6oiCoiIIqiICIiAr1REAJ1REFREQVQIiCoiIHRPwREBERACIiAiIgIiICdURA6IOSIgiqIgIURBE6IiB0REQRERA7lCiICd6IgIiICiIgIiICFEQFERFCh5IiAp1REBERAQoigIiIIiIghVREEREQEREBREQEREBREQUKBEQE6IiAiIgiIigIURAUREAo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7" descr="data:image/jpeg;base64,/9j/4AAQSkZJRgABAQAAAQABAAD/2wBDABALDA4MChAODQ4SERATGCgaGBYWGDEjJR0oOjM9PDkzODdASFxOQERXRTc4UG1RV19iZ2hnPk1xeXBkeFxlZ2P/2wBDARESEhgVGC8aGi9jQjhCY2NjY2NjY2NjY2NjY2NjY2NjY2NjY2NjY2NjY2NjY2NjY2NjY2NjY2NjY2NjY2NjY2P/wAARCAMDBQADASIAAhEBAxEB/8QAGgABAQADAQEAAAAAAAAAAAAAAAECBAUDBv/EAE0QAAEEAQIDAwgFBwoFAwUBAAEAAgMEEQUSITFBE1FxBhQVIjJhgcFykaGx0SNCRFKCg+EkMzQ1VGJzkpOyJUNTY6IWVfBFZHTC8YT/xAAXAQEBAQEAAAAAAAAAAAAAAAAAAQID/8QAFhEBAQEAAAAAAAAAAAAAAAAAABEB/9oADAMBAAIRAxEAPwDtoqosqIiKAiIiiiKoCiIgIqooCIiCoiICx6rJQoIhQqoCJhXCCKhMJhA6orhMIJ1TqrhXCCJzVRACBFUETHBFUECqIgJhVEAIiqCYTCqIIAqERAREQERVBMK4REBFURBERUEwiIGECqICIiAoqiCKoiCIqiAiIgiqIgJhEQEREBEVQRFUQRERAREQFUUQFURARFEBEVQRVREBERAwqoqgiqiqAiJlBUUVQERRBUURAVUTKAiiIKiiIKiIgIoqgIoiComEwgFEwphBUTCYQERMIJlERAymURATKqiAiIgIiICgVUCCqKogiIiAiIgKIiAsSqoUERFCQ0FxIAHMlQVE5jIRUVRERREKICiqiCqIiDFVRVVEREUBERFFFUQERRBVERQEREFRRVAREQRVEQFVEQVERBVERBUREBERAVURBURRBUUVQVFEQVETCCoiYQETCYQETCYQETCuFQREwiCqhVCAiIgIiqAiIgIiIGUyiIImVUQRFUQTKKogKZVRARFUERFUETiqiCJxVRBEVRBEVRBEVRBEVRBEwqiCYTCqIIiqIGEREBToqiBhEVQTCKogYREQEVRBEREEKBVQICIqgiIqgiKogiIoUFRTkgQVFCMJ0QVCoiCoFEQXKZRRBVFQogiy6LHqskBERBFURBEQogKBVEBal/Ua1AN7dx3O9ljRklba8W1YhafYLd0rgACegHQIPGhqVfUA7sXHc3m1wwQttcivC0+U08kAwxkeJMctxxwXXQFg2Vj5HxtdlzMbh3ZWZ5HHPouHpMdg6hczZPqSjf6o9f8ABB21p6tNPXoSTV3Na5gzxGVqWXzjzl9y2+qASIGMIGR395XmLMlvyXlkmO54BBPfgqjp0Hvm0+vI87nvjBJ7zhepOOfDxXCi0yS1pUM3ncokbEDG0HDWjuWvbl8+8nBYnaHTxv27+qD6KSaKHBlkYwH9ZwC5vlHG2TSnPJJ2kEYPArHXWNfogeWguAbgkcQrq3HydH0GIN/t4q1NkszwxgaOJ8F5x6jBJYbARJHI4ZaHsLd3gtfUDANPqmdr3nLTGxpxudheF8WDqOnSWOzaS8gNZ05dVB2kREUREQEREBERBiiKKoIiICIooqoplEFURRBUUTCgqJhMICIiAiqICiqICIqgmFURARFUEVREBERAVUVQEREBEVQEREBVREFREQOiqiqoIiICIiIKoiCFVECAqiICIiAiKoCIiCIqogIiICIiAiIgIiICIiCoogQVERAREQFFVEFRQc1UBERARAiAiIgIiiCooqgIigQVFFUFREQERVAREVBERBEVUQFAqoOCgqIiAiIgKKqIKsTzWSiAeIQKoghREQTmVcIqgiYVRBAmFUQTCiyUQTCqFEBERAREQFFVEBEQIC0tRvx02tZvaJpODA44A959y3Vqz6bTsTGWaAPeeZJP4oNWpboVWsrxTiaaV/Et4lzjzJW2LsBumpv/ACwbuxjokOn067w+GtGx45OA4hevYxCYy9mztCMF+OOPFBmuHTn811i5C+ORzppAWBo6d67iIODWlkjuW+2qSzWnuIY4NyA3px6BTTq9mTRrNN0Do3ccF/DJyu+iUcatLcj01lRtORszWbA52NvjlZP0nbohosdl/tbj1cuseSxQcWapqVzTxXl7GMNwMA5Lsd/ctmxQsT6Yym+WPIABcGnkF0URXOsaa6zTgikm2ywkFsjB8lhLpBnMb57s75GHg4YHDuAHJdNVBGtDWtaOQGOPFEVQRERAREQEQogwRVFURTCyUQMKKooIiqIqIqiCIiICIigKqIgqIiAiIgIiIKiIgKqKoCKKoCKZRBVVMplBUUyiC5RQIgqIOSBBUU6qoGUyog5oMlVFVUEREBERAVREBAiBBUREBERBUREBERAUVRBFCqoUBEKBAREQVREQFcoogqJ0QckBERA6JlOqICZREDqqp1VQTKIiB0UyqiCKoOSICnVZYUwgdUTqiAiIgKjkoePJVBUREBVRVUEREBERBFVEQFFUQEREEREUBFFSUBETPFATKhQIKiiIKinVEFVWOFRyQZKKdECCqIQogIidEDKIgQFVBzVQFFVEFUREBEKICiIgIqiCIiFAWKqhQFFVEEVREUUVRAUVURFUVCiAoqiDFERUREQoCiIFBUURBVERFEURBUUCFQVMqBEFymVEQVETqgKqIgK5UVwgKqKoBREQRXomEAQECuEwgImEwgBFUwgiBXCIARVEBOqqKgqoqiCIiAiIgqIEQEREFREQEREBVRVAREQFFUQFCERBMIqiBhMIqgmEwqiCJhVEETCqIIqQiIGEREBFVEDCIqgiKogiIeaICYRVBEVUQMIiIKoqiAiIEBERUFVFUBERARFEFCiqIIiIgKIiAiZRBAh5qooIiKoIUVRBE6qlTqgJ1VTKAUHAIh5KgqFFRwUArHCy45XlFNHO0uhe14BwSD1QZlMKogiBEwgBVREFUREBTqrhOqAoqiCKqKoCIiAoqogiiqiAiIgiKlRAREQEREBRVEERFUGCIiohUKqhQFFUUBRUBEBQqoioiqIIFSiKCYVwiqCYRVEEwmFUQMJhFUBERAQIqgIiICIiAiIgqIioKqIgqIiAqoiIqImUBERBUUTKComUQVFMogqJlEFRQIgqImUBERBUUyiCooEQVFEQEREBVREBVREFREQETinFUEReLLVeSQRsnjc8/mhwyg9kRFARQkN9ogeKge1xw17Se4FBki1rV+rTexliURl/LgSly7XotY6xJtDzhuBlBsogwQCDkEZBRUOqgWja1WvUtsrzMmDnkBp28Dk4znK38YQERaN3UBQsR+cMxWkbgSjJLXdxHgg3kWjp119yvLafH2dfcey/WLRzJWufKKgOQnd4RlB1splYsc2SNr25w4AjK5+t3LWn12TQCIsLtrg8HOTn3+5B0soudNatO0NtqrG11h7WnAGcZ5kBbdJ80lOJ9lmyUty4IPZE70yM4yM9yCplYtexzi1r2lw5gHiFGyxPeWMkY5w5tB4hBmnFUL55hMXlaYmvdsPHaXHHFuUH0CLw89rGx5uJ2GbONg5qWb1eq9sc0mJHDIYAXE/AINhF417le1C6WCTtGt54ByPhzWmNe0927bI9xbx2iN2T9iDpJ0WrR1CtfifJA44Z7QcMELVGtxuifNHWnfA1+ztABjP15wg6ii1r1+OkImlrpJZTiONvMn5BedTURPcmpyQmKzGM7C7IcPcUG6i4cXlC580sJpHtWg7GtduLnDpySXWL8enx23U42guLXBxPDuOO5B2wFVyn6jYdobLkXY9s5wAZtJBJOMDjzWvreoahprYdskJL2Zd6nJw544oO7hFwdb1G7Tni7GZojkYHY2A4719AeaDEBMLgeUMtynOyWKzKIJObWnGCOYC3ptty5RbBPJ2eztH7Xn1m9M/FB0cLzs9qK0hgAMu07M964li4y1rz69h7xUiBAYzPrO7zhedMzv0q/DYbKY4xuhc8EFB1NHdddVd5+Pym/wBXOM4+Cy1WQCjN2Vjs5WDcNjsFcbSLLq+hX5Q4lzX4aSeRICmn0oJvJ+zZkZunJcQ88xhUb2hWJZtJnfNYO8PLQ955cBheugQzRQzCay2cl+QGv3bf/wCrU8nwH6Lca4Ajc7gfoha+gSGHTdSe3g5oBH1FEd+TUKkcnZvnYHA4PHkfesrNyvUa108gYH8j3r5zTIbFvR568EUTu0k9aR78EHh0wtrWIZIPJ2vFM4PkY8AkeBUHRfrWnsc1psZ3dQ0kfWpNrdCCQNdK52Tjc1pIHxXJ1JjR5M0XNaG8RyHuKaw1o0DTy1oHgPcqOtqz7bIo7FSeKOJnrP38nDouRpRtSWGQwTR1W7+1dHxJeDx7uWF268MVrSYI52B7HRtyCvYVYGztmbE0Pa3Y045DuUV6oiICIp1UAoERAKBEHNATqidUBERBFURARFUEUVKiCFRVRAKIiAoqogFERAREQEREBERBgiIqCiqIIiIgIiigKqIgIiIoiIgIiKCooiCoomEFRRVAVUVQEyiICLk675xHHHJWmka5ztpaDwPAn5J5PX3WoXxTPLpYzkE8yFUddFwPKOaUuDInuayLG8g44u5BbWkiNuimWR+wuDg+QnkkHUyMZyMd+VGuDvZIPgVzNGrwNoTQNsttNJ9bHILV8lnbY7QOcNIPf3pB30C1qt6G2HmASODOZLCB4cV4M1um5kjsyN7PmHNwc9yDophaEOr15aD7jtzI2HBDhxyvJuttb2L7NWSGGb2JCQR8R0SDatajVpyNZYl2OcMj1Sc/YtrmARyPFcHyrwYazhxG44I8F6Sa1Yqx15JqJFZ4ADt3rcu5WDo3r0NCFss+7BO0BoySveJ7JYmyRnLHjcD7lzNbtNbp8U7YIrMDyD6+evIr1dqTINGjtmMDc0BsY5Z7lB0VztT1VumyRiStI9r+TmkYWrJqd6pWr3LLYXwTHBYwEObnlx6rz8qXCSlUlYctL+B9xaqO+0h7GuHJwyquVe1E0NGglYAZJGtazPfjmvCzdu6aKs80wnim9thYBjhngQg7NiQw1pZWt3OYwuA78BeGmWhdptmDiTydluMFc7WtUlikrwVXbe2AcX4zwJwMLXvzXKGoxVGXHiJ+07i0EjJweiDo3NRnr6pDWbX3RPxl3HPE9PBdPC+f1azap6pExlp/ZuDSRwxzwVlrd10OrQwzOlZVDcu7I4Jz1+CDsXHTR1JZINvaMaXDeMg4WloWozajXkfO1gcxwA2DC9NOa51af+UGzA/+beTk4I5FcXyeuw1KVjt3EbsBrQeLj7kH1XHHAZK5ei2NRndOL8OzafVy3Hw969qFDsq7u2mklfKDk7yQM9B+K5nk3LKb9qKSV7wwEDc7PI4QfQovl61puom9LafJuLfyLWB3q88Yx8F19Bnsz0MWmvEkbtuXjBcOiCa/PYq0WzVpjE4PAOADkHxWxpVh9nTIJpXbnuB3HGMnJC1/KNu7R5Pc5p+1cqvbry6PU097w18khDnf9MbvvKD6fI7x9aZGM5GO/K0L2lwv0t9eBmHMG5hB45C5Oj24hpFys9oMoyQD+dnh9hQfTAgjIOR3hYtkY521r2l3cDxWi+lJDpUVasWgsxvycZ4cePiuDqssDb9aWm3s3MADnsGGucD070G55ST2Kt2EwWJWNezJaHcMgrb1uO3OysalpsRHF7TIGk5xgrT8reL6bx1a75LHyljY+jRm2jft2k46bUHZ1G+zT6PaSOa+XbhjR+e7H3JFYltaUH1ZIjaMQPE8A7HVcjXmNdo1GbaN/qt3dcFp/BbkdMT+TjY67o4JJYwXPxjOOeSg8G2NWc9sYvUd+7BG4ZP2Lp6pqEenVnPcQZSMRs/WP4L5nUXRu0yrHGA8wksM7G4a49wPXxXR1w9toFOw4ZkOzLuvFqDqaVbbbowuMrXzbAZADxB8F6+e1e0EfnEe8nAG7r3LmVXiLyV7WMBshjLS4DjzIWjUp2L/AJPR14IovVlLu0L8HOe7CD6OxZgrbe3kazdyB5n4JXswWmudXlbIGnBLTyK4eqw364qXQd0sMQY8t44Pf4Fbmg3Ybgnc2IRTkh0gb7LuGMhB0p5o68TpZnbWN5nGcLWdrGntrmx5y0xh23IBznwwvW+N2n2W/wDad9y4Hk1Tr2obPnETZAC0AO6d/wAkHU1TZOytKzUZKzXj1RGCTJnBHAcV5aWIzeB9JTSyBhHYyNLc+/iprUdOvLTncZBLH6sMMf53H7PFaW6UeUld0zWslMnrBpyBkIO7b1CCltEhc57jgMY3c4/BfORuil8qWPiBax8n6u0jLTngt2J7j5TSb+QmwM9PVOFr3fU8rYzyzJGfrCDKapRjsMpS2b+8v2jJGOPXPcmqXnwXKlKJkvZV5GE59qXB4LLXcs1yq7+9Gf8AyWHlFlmu1X+5h+pyDoavLTmowvvxWIyX+pEMB5PLvwtTTmUqurCGStPXsD2N8gcDke5bXlJJVZVY6zD2z9x7NucceuT3LkymUaxVknla+R/ZPO3k3iOCDo+UFitDPCLdEzgDLXiTHiML08oZ4oooDPTbPGTlp7TaQe7ktXyvGWVnfSH3L08pMu0mq7vcP9qDuQuEkEb2jaHMBA7uC0NX1Q6e2NkUYknlOGtJ4LZ0927T6x/7TfuXE8pt0WoVLBGWNx9jsoNfXH2xcqG6yJr2gEGMkg8feu3q+oupPrxRtaXzv2hzgSGjv4c+a5PlVNFJLWdHI13qk8DnhwW35Q6g6GCu2AtzL63a4ztHDl71R6jUbEGsx0bHZva8cHtGOP1qaibXZXJbEscdaJ2ImOiDi/gO/wB5XLsSVotYpSwyl0QDd0jieJ6le3lHb86uR0YngMYQXnPDceX1D70Gxo1y9JTsWZNr4YmbY42sA3O+C1Jbdv0U28bDop+129lsAaR7hjK6TL8FdnmWn7ZjDA55LeIyMY8SclcISmxQsulimmtOeD2pblrG/JB3rmqSR6Ay4wBssrWhuOQJ6/YVzL9aYaFDZktyyF5a57HnI48sdy9hC+95LMijjf2kBBwW43YznHfwK8Z73nGgR1GQTOmZta87DhoB5596DasBx8lIZmSPY+NrcFriOuFi6/NX8l4pWSOM0juzDyckc8n6gqe1d5LebmvMJeDA3YcnjnPgpDRlt+TnmxjfHPE8uaHtLc/X7ig1yZYhQsafHYfM1uZjsdh/Ln39U8o2BurQlhcwyBuSDjrjK3NOsar2DKQpuYW+r28nANHh1Kw16jct34n167ntiaPWLgMnOe9Qauo1IqeuwQ1y+Nkm0OIccnJweKymijoeVEDazezYS0YHXPArZ1Slft6pFahrerHtPrPaM4Oe9ZX9PvWdXjuRRRhsZaQHSDjhB3eq+Zvymt5TmZrDIWtDgwcz6q+mXJm0y0/WRfbJCGtIw05zgDHcgw8nbTLbrEsuPPHOy8/3egHuC1tOe6XyssufxcC8DPQDgFtu0aaPVnXas8cIJzs2k+K97GmON8XqkzYbGMO3Ny1yDnaMTH5TW4mcGOL8jpz4Lx0BgOs224z6jwP8y7OnaY2i+WZ0plsTHLpMYA68AvKporall9hlqQveCDwHVBzPJgtE19j+DDGM+GStaSK3o0gnhcJKsh4OHFrx3Ed671LRoKMr3xSzO3tLXBxGD9ijdDriNsTprDoGnd2Tn+qT9SDla3LnV6c7i6OMxsc1w5gZ44XXhpUotUjsdvJJaeDt3OzkY93uWzbo1rsQjnj3Nb7JHAhY09PrUtxhjw5wwXE5JHdlBwtEaP8A1HP3tD8fWF9FZgbaryQSey9uPBeMWmU4ZhLHAGyA53ZOVtIPmfJ+Cd1x0Ev8zUeX7T+vyHzK9fK5hMMDwOHrNyu+2NjHOLGBpecuIHMquY17S17Q5vcRlB8jrtmK2axgJeGRAEgcM9y+uY5r2Ne05a4ZBUDGBoaGNAHIYWSDU1Sp57p8sWMvxuZ4hafk1WfDSM0rXB7zgB3MNH8crroUHzluvb07WnXK0D5o3knDePPmFvvku2tPsOkrGPezZHCDl3iV0+SYQcDSNNsChbqWoXRCXDmuJHPCwqUtWgp2KLYY+zeSRIXj7PFfRKhBxdK0+7SpWYniEmUZa3ccg4xxOFdI0mxSE7LDonRTNwQ0nP3e9dlTCDgwaLeqTv8ANbrY4n8zjJx4d63rul+c0o6rZyxjDkkt3Fx+tdDCqDly6MZtPgqPtHZEcghnPu6qzaMyepBXlsylkPLAAXURB41oRWrxwtc5zWDALueF6jmqiDFUKogxKiyUUERVEERVRATqih5oKiIgIiICIqghUKyWL0GKKIgqIogqihe0c3AfFVAREQERVBERVBEREGCJhFQUVUQFFUQRERQEREEVURBUURFVERQEUymUFVURAREQVVYqoKigVQaeoDjVP/fbn45XBtB2ja4JGfzZO4DvaeYXd1ETvbGyCAyFr2vzuAAweSw1KgdSrR7mdnMxwOCc4HUZVRpaizfoM1h3B0sgk+GQB9i2dA9fR9p48XBe+o1ZbNLzWARhpABLyRjHuwvPS6VujA6Fz4XNJJHPIKDT8lThtph6EfNcytZs1W3fNm+5zh+aM813dL0yehNI8zxuEnMBpSjpDqdqSZ04kEuQ9mzgc/FUe+jWIrGnxmEBpaMPb3FczTGNOvWmuaCGvcRnxW5R0cUbBlisvAPNm0YI7l6w6WyG4+02eTtHuyeWD7lBo+U8eylCI2BsfacQ0YGV5ath3k5Sd3bR9i+gmijsROimYHsdzBWizRarWsY58r4mHLY3Py0JRytWDz5P6eZPaGB9nBbOqkP8mq7s9GY+pdazUgtMbHMzLGEEDovFulUw5v5Nxa05awuJaD4JRy7Ubm+ScIfwIIIB7s8F5Wo3TeS1V7BkROy4DuyQvobFaGzGGTMDmA5x0SCrBXYWQxhrHcx0KUcPU5GyeTNQtcDxYOHgpq0Zj8m6bJPba5vA+BXZZptOOTe2uwOByOHAHwXtJBFMQZomvxy3DOFaOBqUL7Pk9Smi9fsQNwHHhjCutTx2dKoNicHyOIw1pyfZwvoI4mRN2RsaxvcBgLFlaCN++OGNru8NGUHD1uKCHTqLJ8tsDDWvH5o65WcbtNmvR2LeptnkbgMBbsbwW1rtSe3HX7OLto2P3SMBAcR7srRl02GaF0dbSrMchGA+VwaG+88UGHlO5pvQuYdxEfHHHrkLd1G1RsTxw3GnsJIg+OdoOWn4LqVIPN6kULiHOY0NJ716/BBwPJ1joJLp3OdUHsvwcOx1HwWjo9Bll08MzHxuIzE8tPAgr65MoOHotueCWStZim7PcSx4jJA7xy5Lw0VskWtTyOgnbFKX7XGMgcXZHRfSKZQfNVYrehahKBXkngcDtLBnIzw+K79OSxNGZbEXY7vYjJyWj3+9e+UQaOtxyTaZLHDG6R7sABoz1XGj0qWbRHRyVJGWopC5mW43A44L6hEHN0WS92HY3q8jHRj1ZDjDh3H3rWOjlvlE2drP5McyE9A7u+viu2iDU1OGWxTLIeLtwJGcZHcuNf0vU7NeD8nD+R9VsbXYdjvPTovpEQcHWaN+/XqMFdvaRgl5Egxx6cfBXUaN67ptSu2u1r4uL8yDoMLuqIOTY06xb0OKq8NjniwR62WnHDmsGadfk0WSnM+KMhobGGnOeOeJ+xdnCuEHzp0O/Jpja75oR2b9zGDl78lbp0yafRG0rErBKzGwtBwMcgV1cIg5em6fYhpOq3JI3RYLQ2PPU5ySVr1NK1KkHQ17cTYXOyXFuT9Xeu5hCEHPlp2o5YXU5mYZGWOE2Tv49cLHStMdSlnnldGZJj7MYO1oznAXSTCDznjdLBJG1wa57S3JGcZWho+lP0x0g85bKyTGRswcj35XTwnVBz9U0lmoywy9s6J8YxkDORnK8ZdDjksRzC1M1zDkk8S49+ei65UQaN/S47bxKyV8M3D128c45LWd5PxPsieS1O+TgS7IySOq7CIOdb0iG7MJZZpg4Yxgjhj4L0v6ZX1Bsfb798fAPacFbqINGbSak9aOCRry2M5Dt3rZPPisHaHp5awdiRt6hxyfFdFOiD5bygsxWIGwwsc11eUxbDzPDmF3DQhtVKzLcZcY42jGSMHC2+zjL9/ZsL/1toysig8oII60QiibtYOQzlJ4IrMfZzxte3uIXqiDTbpdBoAFWPA4jIXs+vA9jWPhY5rfZBbwC9kQeboYnFpdEwlnBuWjghhic4udFGXHiSWjivREGDY2MOWMa3wGFkBgYAAHuVRBFeIKIgHOcoidUBERATCqiBhVEQCiIgIiICIiAiKdUFUVRBERD3nggIsS9g5vaPErA2qzfasQjxkAQeqLWdqNJvO5XH7wLydq+nt/TIj4HP3IN5Fz/TND82cu+jG4/JPS9Yn1WWXeFd/4IOgi0PSjD7FO67wgPzU9Iyn2dNuHxaB80HQRaHntw+zpc37UjB80851E+zprR9Kcfgg30C0e01Q8qtZvjMT8lQdUI5U2/FxQbyLQDdUPOao3wY4/NXsdRJ43omj3Q/xQbyLR81un2tQPwiATzGx11Gf4Bo+SDeRaPmDzzvWj+0B8k9GtPtWrTvGRBvYUK0vRdc83zu8ZXfinoup1a8+Mjj80G2SAOJH1rEyxt5yMHiVrei6Q4mu0+JJVGnUm8RUiz9FB6OuVW+1ZhHi8LzOpUW87cPweCsxUrN5V4h+wFm2GJvKJg8GhBrHV6AP9JafBpPyWHpenngZXH+7C4/JdAADkAPAJk5UGh6VjPsVbj/CA/NPSUhHq6ddPiwD5roZUVGh57cPs6XN+1I0fNPONSPLTmN+lYHyC30QaIfqrv+RUZ4yOP3BA3Vj+dTb8HFb6INHsdTPO3A3whJ+8rF9a8T62ofVCF0Fg9QaHmM59rUbB+iAPkr6Pz7Vy0f3n8FuIg1PRkB9p87vGVyvoyp1jc7xeT81tog5t/TqjKFhzIGhwYSD1W9BxrxHvYPuXnqHHT7H+G77lnWP8li+gPuQeqiqiAqiICIiAoqogwRCotCqIigInVEEROqnRQEREBERAQIiKKoigiFVMIIiqIATqqiAiqIJ1VRFQRE6oi4REQEVUQFVFUBERBUUVQEREFREQEREFTKYUQVVTI7x9axdJG32pGDxcEGaLy85gHOeIfthY+e1BztQf6gQe6LwfepsALrcDQeIzIF5nU9Pzjz6tn/FH4qjcRafpbTt23z2DP0wodZ00cPPYvrQbyLQOtabjPnkZHuyoNb04gkWQfBjvwQdBFz/TennlM4j/AAnfgnpuh/1JP9F/4IOiotFmr05DgGb/AEH4+5V+qV2HGyw76MDz8kG6i0PS0PSvcPhXd+Co1Rh5U7x//wA7kG8i0fSg6Ubx/cEJ6Sdj+rr3+l/FBvKrSbqEhB/4ddHiwcftU8/mPLTLnxDR80G8i0mXbDnAHTbAHeSz8Vl51Z9bGnTHHLMjBn7UG0i0vOrp/wDpjwPfMxBZvnnpuPGdqDeRaQn1Aj+gMHHrOPwWPa6meVSAeM38EG+otLfqh/5FQeMrvwWRdqJbwjqh303Y+5BuItNo1PB3eaDw3LHZqZ/5tQeDHH5oN5FpCLUsHNmuPCM/inY6h/bYvhD/ABQbqLTEF7aQ66zJ5EQj8VG1rgPG+T+6CDdRcx0Ns3W1zfeGmMvyGNB54XuaUxAzfn4dwb+CDcRahpPPO7Y5dCPwWPo/vuWj+3/BBuotP0azPGxaP70p6MhzxksH985BuItT0bXLdrjK4e+V34qeiqfWIu8XuPzQbmQOoWJkY32ntHiVq+iqHWrGfHJVGmUG8qcH+RB7GzXHOxEPF4XmdQpN9q5XHjIFRRpg8KkH+mFmK1dvKvEPBgQeJ1XTx+mwHweCsDrOnD9LYT7gT8luBjByjYPBoWQ5cEGj6Zo9JXu+jE8/JT0vXPsxWneEDvwXQye9TJQaHpQH2aN537gj71fSMpHq6ZdPi1o+a3s8EQaPnts+zpc/xkYPmsm2b5P9W4Hvnatw81UGj2+pnlRhb4z5+4Ju1Uj+Zpt8ZHH5LdVAQaIGqk8HUm/BxVMepn9Iqt8Iyfmva3O+tXdKyEy7RkgOxgLm1NbsXi8VdP3lgBIMoHP4INzzfUTzvxj6MP8AFPNLp56iR4RNC8dP1qO7ZNaSJ8E4z6rjkHHML11HVY9PkYx8E0heMgxtyEF8ysH2tRnPgGj5IaDyeN618HAfJYadqnn8r2CrNE1rc7njAPHkt/BOQOB70Rp+jWnnatH94noyv1ksHxmcubS1K+7VLFZ5bN2bHljQ0N3Ecl7eea4/2dMjb4v/AIorc9FVDzbIfGVx+aeiqPWs0+JJWE2psZqtek3aXPyZTn2eGQFdTddaGPpzV44wPXdKcIM/RtEcfNIc+9qzbRqAcKsI/YC1NLkuTyufPbqzxAY2wnJBWvebFLrVd/pJkToyGmHdxJzy+KDrCCEDhDGPBgWYa0Yw1o8Ata3qVOpL2ViYMfwONp/BY2NTq17Ta0r3iVxAA2HHHlxQbmSCvF92s2bsn2YhJnGwvGc+C9l85r7QNbpkAZO3Pv8AWQd2e3BXljjmmax8hwwHqvbquJrEtRuqV22qsjnjGxzXDBGfxW/qF8U3xRNZ2k8zsMZnHxKI2pH9nG55DiGjOGjJWpp+qVr8j44O03MGTubhY09RM16WjZh7KxHx4OyHD3Lk+TQPpO2G4zsOM/SQfTKDkuNpuq2rt6as9sTdkbiCAeYOFloeo2L1ixFPs/JgEbRjqUV10K+eZe1KTWHUWSxni5u5zOQHVKdzUpdSk0/zlpOTmRzeLQOeArEfQjmslwtGuWfS1inYmMzWgkEjjkFaMV82JrEVy3PXme4iNwdhrfcQpB9V1RYwsLYI2uOXBoBOeZws0VByRXCFBgVCsiogiBVFATqiKgiIgKoogqIiAsXrJYlQYIiiChVYhZZQeF/+gWP8N33K1P6HD/ht+5Lv9Cn/AMN33JT404P8Nv3IPZERBFURAREQEREHmVFkotCIqiCIqigxRVEERQuA5nC83WYGe3PG3xeEHqi1HanRb+ksPhxWPpOufYEsn0InH5KDdRaXn7j7FOy4+9mFfOrR9mhJ8XtCDcRaZlvkcK0Q8ZP4Kf8AEXf2dv1lFbqLT7K8ediFvhHn5p5taPO6R9GMIN1FpeZyH2r058MD5K+YNPtWbTv3pH3INxPHgtL0bXd7Rmd4yuPzVGl0hzrgn3kn5ojZdNEz2pGN8XBebr1RvtWoR+2Fg3TaLeVSH4syvQVawHCvCPBgQeR1Wg3naj+BysTq9HpMXeDHH5LaDI2cmMb4ABZ5QaQ1auR6rLDvCF34K+ks+zTtu/dYW1LMyFu+WRrG5xlxwswcjIOQg0vPpj7On2T4gD5q+d3Dy06T4yNC3AtOfVKlafsJZS2Thw2H8EDzm+eVBo8Zgna6kf0aAeMp/BbiINPdqZ/Mqt/acVk0aj+c+sPBpWV22ylWM0nLIaPEr2hkZNC2SNzXNcMgt5FBrdnqJ/SYG+ERPzV7C8ed1g8Iv4rzr6oybVJaQjcCzPrd+FvoNQ1rh53/AKownmdg89Ql+DGj5LDV7s1Cs2aKNj27sO3HGF76fZNyjHO5oaX5yB4oMBSl637H/j+CeYvPA3rR/aA+Sz1CaavSkkrx9pI0cG4yppk81miyWxH2chJyMY+KDEaeOtu0f3uFfR0fWe0f3xW31RBpjTIBzfYPjM78UOl1Cclsh8ZXfiufrd25SvQiKYCKUZ2lo4YPFdzoCqNM6TRPODPi934qjSdP/srD4krb5dUJDeJIA95QavonTv7HF8QqNL08foUH+QLZc9rG73ua1v6xOAkU0UwJilZIBz2OBwg8Rp1H+xwf6YWQo0xyqQf6Y/BcR0k0HlOyEWJjE54OxzyRxHJbVhpfr0UjNSiaGkNMPacfDHvQdPzWsP0aHh/2wqIIBygiH7AXP1nVRSfFExwD3PBeee1ueK9bthtil21O/HCxj/Wl4EeCDeEcY5RsHg0Khrf1W/UuHSsSy6gxnplsvHJiMe3cO4cF767qwox9hC7+UPGeH5re9B1845cEyVrV9Qq2YXyxTAsj9skEY+teUGq055WxskcN/sOcwtD/AAJ5oN/ce9Nzv1j9a07Wo16s7YH9o+UjdsjYXEDvOF6U7cN2HtoCSzcW8Rg5CDY3O7ymT3rysTsrRGWQOLQcHaM4WnZ1ulWhZK9zzvJAaG8eHNB0clOK42rmtO+sfOLQklb+TirnBcOeSvLRDVbqEkbZrYsBpaYrB5oO9xK1odRpzzdjFaifKc+qHceC8burQ1LLKzY5J7D+UcfMeK4kMzZPKxkmx0e5+Cx4wQdpBQfVJ0XzMtLTa+qNpyRWg55AD94wcrLV7MlKapp8ET2wwuY4ZdxkweA8EH0hIHM48VA4E4DgT3ZXK1Seu+hG7Uq0kbjJ6kYeM578ha0EdSnrTGS1HRSuG5kna7gc8OKDrXL1el2fnD9vaHDeGVL16ChXE07jtJAG0ZJWh5RSwxCA2anbs3cHB+0g9yy1yaNumwSSVWzQuLTguILeHDCDqMe2WNskZ3MeMgjqFkvDT3tloQPZGI2lgwwdFsIIipTCAorhMcEBEwiCFVEwg1JuGr1/fC8faFt9FqWOGqUz3skH3LcQREVQRFVMIAVREEKKogiDiqgQQIBhMKoIiqIIqiqCYTqqiCYTCqIPKwM1Zh/23fcvltAvwae+zJPv2ua0Da0nqfqX1NuRkVWZ8jwxuw8ScdF8t5O+byzWK1hzQ2aMAAnGTnp71R76RDJqWsSaiAI4WSF3PjnHALpajPd9KV60QljquGZJWDx69MLkQdvoOrOY5r3wv54BIc3ofELa1qaxPcrMjilmpODXbGNOJOPIoGi353axJUdZdYgO7Y5xyeHI5VZLLqflA6B88rK7GlwZG8t5YHTxXjRgtweUAmNGRrHF3AD1Wg+/kvUVbema4bEVZ9iF4LfU9/H70HjpDOy8p5Iy4uwJG5ceJWVTMXlcY2ucG7nAAuOPZJXpRp6izXTckq7WOcd2XjgD3d6zbQujyg8+83HZbzzeM4IxlBpGrC7yqNd8YdE55y08c+qSt7Wa8cFmnYfNGyvCQGwbcl3uA6rK5pdsa02/UMTuOcPOMcMFXUdIt2rcFhliMPjAzuHAEHOQEGjpzy3ypJ7EwCTdmPu4ZWWu4HlBVPXMf+5bg0ay3U23TcbkcXuLOPLitHWpY7Gr0pYHiRji3Dm8c+siPTyuH5WsfcfvTyi/rekevq/7l1tW0tmpMYHSGNzCcOAytWXQBO9ks92aSVgGHEDpyRXYK+c8oxjV6R9zf9y+iAIA45Pf3rSuaVBdsNmmdIXNGGgOwAoOX5Tf1jQPh/uC8/KAmLXK8kjnNj2t9YHiBk5wuxZ0mtaka+ftHuaMAl/Je1mlXtRNjsR72t5EniPiqNSvX0+O/HNHM6WzICQS/ccY4k+5czyaI9M2R3sP+5dqvRo0WPEUcce8YcSeJHdleccek1ZBIzzWJ45HeAfvQcPTbEdHXLLrLhG3a9uT35C9fJeVnpGyNwBe3LQevFdZ9rSHS9tLNSMn6xLSVBqekMduZNXDu9jeP2BByK08Y8qy/eNpe4Z6cllp0ob5USSkO7N5e0O2nHFdcaxQHsPcfoxO/BX0xAR6kdp/0YHfgiOVpgkb5SSTmGURPLgHGM44rHUYfPIXE0bAvb8AtjO14zzJ5LsHVc8qV0/usJ6QmPs6daP0gB80V70YnwUYIpXZkYwBx962FoeeXDy02T4ytCec6geWntH0pgiN5CeC0u01J36NXb4yn8Fi86oR7FVv7TiorcRaIZqZ/wCbWb+wT81TDqB53Ih4RfxQbo4qrQFW7jjqBHhGFfM7B56jP8Gt/BBvKHmtP0e4+1etH9oD5KHTIyfWsW3eMxQb2FPHgtI6RUPt9s76Uzj809Daf1rNPiSfmg23SxN9qVg8XBeZu1G+1agH7wLyGlae3lSh+Lcr0bRpt9mpAPCMfgg83arp7f02D4PBWB1rThytNd9FpPyW4IYm+zFGPBoWY4DgMINAazTd7Blf9GFx+Sh1RjvYq3HeEBXQye9QoOd6QkdnZp9w+LAPmgt2z7OmyD6UjQt4qKDT7a+7lSjb9Kb8Am7Uj/yqrf2yfktxEHOtjUDTm3OrAbDkNBzyW5S4UoP8Nv3Jc40p/wDDd9ylL+hQf4bfuQe6IiAiIgIiICIqg80RFpERVRFERFBpSskmvPZ5xJGxsbSAwgdSno+I+3NYf4ylejuGoNP60RH1H+K90Gn6LpZy6AO+m4lejadVns1oh+wF7ooMWta32WNb4DCyyoiCplRVAXLt602pYMMteQEdcjiF1FxtXp+dSy7f5xkYc338TkJg67Htkja9py1wyCuPFrE1i+K0MbAC4gOcTyHVYaZeL9JfCD+Vb6jPjwC8GRit5SRRt4AYA/yqjrT2bbNThhZDugcPWfha9i9Zh1yOruYYX4ONvFeWqTT19YrBk8gjeRlmeHNYa05sOuVZXHAABJ+KDvhTe3dt3N3d2VyqAqahfmthuSw7WtJ/8sLS1WEN8oIez/JmQNyW8OpGVB9BHNHKXNZI1xZwcAc4Xl5/U7XsvOY9+cYz1XOt0I9L0+1LWc/e8AEk8uK1eyY7yU3bRlr85+Ko2fKiFhqRS7fXD9u73L3h1qlHFBG+QgloGdpwPitG3K6x5LxPfxcx4GfA4XrfYyTyXhcQMsDSPceSDY181nVIxZ7Xsy7IfGMjK2vOoa2msny4QtYMZ5nuC5V0Of5KQl/MFv34Xlqhe7yeouHsBw3fUcIOoNYZHJELMEkLZuLHkgj4rneU7dt2q/vaePxWWv4dpNBw55H+1YeUAcamnvf7W3B+oIOtqepNoRx4b2ksnBrc4+K826o+C8ypeiawyAFr2HI49Cub5Qh3a0rB/mywDPv5q+UY7W/UEXrPczgB48ERu37nnF8aWyKN4d7ZkGQOvJYUrlpmpejcQMbHyw0jI9y89SjZW1qvPHMxs7hl4kOG8sc1s0K8EmqSXHWoZJn8mRuzjgivOrcn/wDUElWUQkcRvazDiMZHFYP1R82qT1haFVrDtYSwEOd7yV4zSMh8rQ9zwGnAJzy4YU1aKjas2t8rK9qLvPqyDAI+Ko29VE7vJ0+dfzzSNxHI+tzXhSsuGjVq8E3Z2ZJC1mMcs9crGN8v/pOQWc8TiPdzIyMLnwUhLpbrMRc2zC/JHHiOmFB9FfimraVK4WpnSsG7fwB8OXJaem6jMNCsWZZDLJG4gF3gMLJmouuaPNHPFI2x2ZbwjPre8LW0itLNpdylJHJG+T1mF7CAeHeg8m2pXae2xFZtPvb8kAOLcd2OS+mrSGatHK5paXtBIIxgrg6Rav6fG6nJQlfxywgcAfHlhfQRdp2Te229pj1tvJBwPKsYfTf9Ifcs+0pazqcUROBEzOckGU93wXr5SVbFxldlaF0jmEuJGMBat3SbB81s067o5wBvYCBgjrzQe/lDpcb6oswRgPhHrAdW/wAFhC6DU9Jp0xGzf2ga4AeyG8XEeI+9dmq6WasPOoezeRh7cggrQ0bSTQtWZH8QTtjOfzeaDz1usGWKth8sLKkBA7J4yPgOq0acgj8p2OhhMEcpxsIxkEdy6GuabauzwS1ywiMey48jnmvKfStRfqMV3tIHSDBPMAYQeOpns/Kqu7oSz78LHXmiPX68gABOwk9/rLb1HS7lrUo7UfYjs9uMuPHHFZarpVrULcczHRR7GgYJJ481RreVLGst1pNrRnnw58RzW75QVYJKLHPnFdkbtwAbwcfDvWWr6ZJqUEX5Rsc0fPqCsLulWbtFkc9lpmY7Iw3DcYwoOVq1h8tulbMZjbgdm4n1ngEcSOi3fK5v5Gs8DjkjPwWdrQbFqGEPu7nxDaAWcAFu6hpnn9GOCWY9qw5D9vAnwVGvrzz6BaW8A7ZnHcteGhZ1PSKbWzQMZHxYQDuBC6EemvdRfWu2HThzQ0YG3aBy+K1amiWKu6JmoPFd/tMa3ifw+Cg19Xq26986jTl3vaxokDeJbw547it/Qb0d2CYtjEcofukA5EnqPqXq/T5GXfOalnsT2YjLCzc0gZxlXTNOZp7ZcP3ySnLnYwPABB66gM6fYH/bK0dHrQT05DNEyTc7HrtzwwunYi7au+Lds3jGcZXlRp+Ztc1spc08cEdUHL1zzSC7VkDHutDAjYw4bgHhn4rSiEsXlbF25aZXP9YtGBxaeC7Wo6PX1GZksj3se0bct6jOV5P8nqhmZK2Sdjm4JIfkkjrnmqOe1wZ5ZZk4ZfgZ+jwU1AhnlbA7vezPx4Lr39IrXpGSuMkcrAAHsPHhyXi7yfqyTCaSWw+TmXF/EnvyoNLX8x65Uf7m/wC5Y+VZ23qsn93P1FdW3pFe5MyWaSYuYAG4fy+xelzTK96GOOyHvLOT84cqNbyilqR1GGzF2x3/AJNoOOPiuZqL3i7VlfK1xfHkNbyYMg4XafpFN9Rtd7HFrTuDi87s+KjtFoOaMwEEfngncfEqDT8qxmjC49JfksNX9fyYru7hGfsXhrtmEVpNPji7I1nM2gn2gR0+tdaGjFY0qrDbjLgxgO3cRx+BVDQ3btHrnqAR9pW8vGtVgpxlkDdjCc43Ej7Ss3Sxt9qRg8SFBmi8jZgA42Ih+2FPOq5bnziLH0wg9kWt6QpZA88r5/xAsTqlBpwbkGfphBuItL0tp5OPO48+Kx9M6f0sA+DSfkg30Wi3V6Tjhsryf8J34J6WrHk2c/uXfggzt8L9A/33j/xW2uPd1GM2abmxWDslJ/miM5aRw71tDUeop2z+6QbqLTF5xI/kNoeLAPmp55YPs6dOfFzR80G8i0hbtk4GnSfGRqvnF4/oGPGUINxFp9te2/0SMO6Ay/wU7TUj+j1x4yH8EG6i0s6kfzKo/aJTGpH8+q39lxQbqLT7PUetiuPCM/ihhvn9MiHhD/FBuItPza4eeoEeELVPNLR56lN8I2fgg3VVomjKRx1C0fDaPkh00fnXbp/ffwQbyYK0TpUJ5z3HeNh34qeh6Z9psrvpTP8AxQb/ACWJewHi9o8StIaNpw4+bNP0nOP3lZN0jTWnhRg+LcoPd1qs32rMI8XhebtSoN53a4/eBUafRaeFKuP3Q/Begr12j1YIh4MCDWfqumOGJLUDh3H1lgNY00exK0/QjP4LoNaweyxo8AsskdUGgNZqH2HTO8IX/gnpRh9mrdd+4IW/k96mUGj6ReeDaFw+LAPmhu2T7Gmznxc0fNbyiDSFq84cNOPxmar22ou5U4m+M38Fuog0d2qH/k1R+8J+SH0mf7K3/MVvIg0XQ6jIwtfPXDXAggRk8PrWjX8n315IpG2wXRZ2ZjyAu4iDS81uHnqDh9GJqeZWDz1Gf4NaPkt1EGj6PeeDr1s+DwPuCejYz7Vm4f37luog0TpNU+0Z3fSnefmp6F07rW3fSe4/Nb6INIaRpreIpQ/FuVn6PotHq064P+EPwW0h4oPJteBo9WCIeDAFm0BudrQPAKphBQTjmpngmEwgdE6K44JhAUVwiAo5XCEIPMIrhMKCDkqFcIqCh5hVTqgqIiAiIgIiIIiIoMSosliUERVEHjc/oc/+G77lKX9Cg/w2/crb/oc3+G77lKX9Cg/w2/cg90UVQEREBERAVUVQeaIi0goqiKiIig1peF2A97XD7l74XjZ/nq7v75H2Fe6CIiKCIqogqKIXNHNwHiUFWm+WOPVWtdI0F0WME+9e5swN9qeMftha77Wm7975K5d34BKDQq6aYddkdjETfXb3cVr33/8AHWTxtc5jC3Ja0nlzXY9KU+ku7waT8lDqcJ9lkzvCIqjna02SxbrS14ZJAziSGHvWWr157duvNFXe9rG+sCPeugNQJ9mrZP7GE88nPs0Zj4kD5oOeaFqpqQs6fF+TeMvYSAB3het+las6hBZjja0RgZBd78rbFi4eVE/GQK9rfPKtEPGX+CDYnhbZruilHB4wR3LlM0q02i6j2sRgc7O7B3ALeJ1Engyu3xcSpt1I/wDMqt/YcfmoJPprH6WKMbtrRj1sZ65XkdKldUbTks7q7TnAZhxHdle/ZageduEeEX8VPNbh4nUCPCJqDO3RZapNqhxjjGPZGeAUi0+JlA05HOliPD1uBCx8ysH2tRn+DWj5J6OJ9q9bPhIB8kGDNHh/JCSWaWOI5Yx5GB9i97mnV7rmuna92wYADiAF5HSoj7Vm2f35T0RUPtCZ3jM78VRsGpXNUVnsD4Rw2vOV5wU6NSQPjYxrxwDnPJIHuyeCwGj6f/Z8+L3H5rMaVp4/Q4viMqDja4asuqRdvJsi2YMjPWWm6LT22IDRtvLw8Euk9VoHivqG0KTeVSD/ACBeja1dvs14h4MCtGu65pbXEulq7ieJ4ZKwdqemEnM0Lif7ufkt0RxjlGweDQssAcgPqUGl6YpY4Sl3gxx+Svpet07Y+ETvwW70VyqNIarEeUNo/uXKHUxnhVtn90VvZQkoNIai88qNr4sA+avn0zuWn2PjtHzW5lU8kGl57a/9um+L2/inndw8tPd8ZGrd6IoNM2L39hHxlCCfUCf6HGPGX+C3Cio1O01E/o0A/en8FS/UukNb4yH8FuBVBpZ1LHsVQfpH8ExqZ/so/wAy3UQae3US05fVB+i78VOz1L/rVR+7d+K3UQafZ6icfyisP3RPzVMV8/pcA8IT+K3AnVBpiDUOt2P/AEf4oK9/rqA+EDVuKoNLzW6f/qTh4QNTzS5/7nJ8Imfgt1EGkKdvP9Zzf6bPwWbqs7m49ITN94Yz8FtKoNH0fN/7na+pn4J6Ok/9xufBwHyW8iDR9GE89QvH96PwU9FtPO7eP77+C30QaLdKjHHzu6f35Q6VA45M9w//AOl34reRBz/RFXq6yfGw/wDFZnS6u4E9sSP++/8AFbqhQc86LpxdudXLj3ukcT96p0bTnHLqrXeLnH5rf6JhBojR9NB/oUXxBKzGlaeOVKD/ACBbeEQardOoD9Cr57+yCzbTqN9mrAPCML3xxTHFB5ivA3lXhH7sLLsoxyjYP2QssK9UGIAB4AD4K5IKpCIGTg8Uycc0RBp6iSHUnd1lv2ghbhWlqg/JVz+rZj+9bpCAiYRAHVERAPJQKgc0wgidFUxwQRVAOCvRBE5IiBjgiBXHFAU6rJRBOSLJEGKqIgiqqIIiIgKKqHmEFREQEREBERAREQFFVEBERAREQEREBERAVREBERAUKqiDEoqVEBERAUKqHmgIiICIiAiIgiIighUKpUKCIiIPK1/RJv8ADd9ywoH+QV/8Nv3LO0P5LN9B33LCh/V9f/Db9yD3REQVERAREQFVFUHkqoqtIIiiKIiKDUvlzIo3sbuc2QYHep21w8qrR9KT+C9Lv9Hz3OaftXug0z5+7k2u3xJKhjvnnZhb9GMn7ysLWoPq3YopYm9lIcB4dxW69wY0uPIDKDUNW04etff+zG0KCg4n17lp3g8D7gvHSbc92Sd8jwGMOGsDR966O5u7bkZ7kGp6Mrk+u6Z/0pXK+jaIcMwMJ6Akn5rYfLGw4e9rTjOCVrvNOW1XmdKO0GRHh3PKg9G0qjRwrRD9gL0bHGz2Y2DwaF4yX6scjo3TND28SFY7MFys9zJDsGQ48iEGxy6K8VwY4qDJYXkWi178Mke/1SV1rFnspWQxsMkz+IaDjh3koEFyKeeWFm7dF7WQthcmjI92t2e0i7NxjGRnPxWc+pyBkksDYXRxkg734c7HPASFdNZLmO1Rr4Kz4i2MzkjMnJuFtVTZ7SVlkscBgsewYBCDZREQEVRAUVRARVRBQiBVBAiqIGEVRBMcEVRATCoRBFURATCqICY4oqqCqiqAiIgJ0VRBByVQIgKoiAiIgKqKoCIiAiIgIiICIiAiIgIiICJ1RAREQECIgIiINTVeFNrujZonH/OFuHmVpaycaXMe4tP1OBW6faKCIhQoCJhPFBUREERMplBUQIgIiICIiCooiCooiCooiCooFUBRVEEQooeiC9UREBERAREQE6IiB0REQRERAREQEREDoiIgqIogqIiAoqoghREQRFVEBERARFUEREQFFVEBERQRERBiiqIPKz/RpfoH7l56f/QK/wDht+5es/8AR5foH7l46d/V9f8Aw2/cg2U6IiAnRFEFREQEREHmEUCq0iqIiAiIorXvf0OX3DK9hxAKwtDNWUf3SrCd0LD3tBQc/V63nLoWdSH7T78AhYxWza0sNPCXIicOuVs3JWss1shxw4k4BOARheDKDmaybDM9g5u8j+9yQeels7K/ehbwxghatqNsVTc1vaTxSBz5m8hx5ZW3AydurTzebvEUo254cPevE1L3mctP8g2PJIeXcTxyqjK3Whk1mo57MtlYdw7+Cy1GvDWsUHwxtYBMG8O5SSOwZasjpqwdAOOX4ys9SdFaEQbcgj7NwfknPFRVdFGPKFpLG+tCSOHXKlUMjv6hG8ZjIDiPhxXk+aB91lk6lGHsbtAbHw9/VGTU2232POppDIMOaI+BHdyQa90vk0uGdhbHA17eziHPGepW4Z2s8oGmRwDZIcMJ5ZWs2HTQx0fZW5GnkC0+r4L3k81lrtg9G2XMZ7Pq4P15Qehe1nlDxe0b4cc+uVq6dPSrCWveZGyaN54vbncMr2hYyFzXQ6RLubyc8jP3r0l7ew8Pfo8bnDkXyDP3IFmSlZrxx2IQyCRxDHezj3+5YaRG+telrMsGxWDA5rs52nuXs86jK0NdQrbRyD5M/JZV26iyRoMVOKLPrBmcoOgqplVQERMoCqmUygqKJlBVVEQVFFUFRQFEFRREFVUTkgK5UWLJGSFwY9rtpwcHOEGaJhFQVCiqCqrEKoKiwlkbDE+V/ssBccDPALGrYjt12TwkmN/LIwUHsiIgBFAqgqKKoCIiCoiICLQ1i9Np9btoq4lGQC4uwG593VbzTuY136wBQVFrX322Vt1GKOSXcMtecDHVbI4gZGDjiEBVEQRVEQRRZLE80BE6ogJ0RVAQc06IgIiIIFeidUCDS1oZ0e37o8/Ut0cfqWrqjd2lXB/2X/cV7wnfDE/vYD9iDPqgRAEFUPRVTCCoiiB1RMK44oJ0VQBMICh5qq4QRTqsuqhQFURBChVRBOqKognVVDzRAUVRBFD0VUQVERAREQEREQREQOiInVAUVURRETogIiICIqEERFUEVREREKIiiiqiAiIgiFVQoCIiAiIgiKqICIiCIqooIhVUQec/9Hl+gfuXjpv9XVz/ANsfcvaf+jyfQP3Lx03+rq3+GPuQbJREQFFUQEREBERB5DkqvNh9VZBaRkiKZQVTKIoMZBujc3vBC86bt1OE/wBwL1WvRP8AJGDuyPqKKxs155pMx23Qtxja1gP2rz9HvPt37J8HAfJe120KcXaPY9zepYM4XpFIyaJsjDlrxkINT0XCfbmsP8ZCqNJpDnEXeLyfmsbGoGPUI6ccbXOcMkl2MLeQaw02k39Gj+IyvRtWs32YIx+yF7KKCBjByY0fBZDhyA+pYuexpAc4NJ7yvK9OK1OWTcAQ07c96D23ZJGePcj5AxuXuDR3krhMptmjgtV7rYZGsBkJOST71lfrPdo8k0trzkjDmOAwBxVg7UkjImh0j2taTgElZrRsS1BRhNwtLCGkA9ThbE88cEYe4nB4NDRknwCg9UC1q16OecwlkkUoGdsjcEjvWw9zY2Oe7g1oyUFWS5h1UtijsOrOFWQ4Em4Z8cLatWew7NkbWvlk9kOdgeJKQbKLmV9SmNx9SxDGJtu5hjflr/d7l4wajqVztRXrRh8UmHBzuQ7vFWDsrGUvZG50bN7wODScZ+K0XWbFq4+rWeyHsmgySFu7iegCULs3nstC6WmZg3Ne0YDx4IPXSrb71Qyysa1weWkN6YW2c7Tt9rHDK4GnQ3ZorUVaw2BjJnetty4nuW5pdqzZhs1ZnhlqA7d+M/HCDep+cebN872Gbrs5L3C5WmW5G6PPPO8yPiL8k9cLUeyazSbNELxuOAcHt4M8MZ5IPoFQvGm6V9SJ1hmyXHrj3r2UHP1ey+GOCJjywzShhcDggdcLKCkatx00VtxrlvrRvcXce/JWn5RV4sV5ywF3bNa494WxqdKBtMMEjK0DZA54xwcO5Ub8c0UpPZyMfj9U5XLgj7DymkZ2j3B8O4Bziccf4Lxe9jdaoywVnQRvyzJAbvHh+KusWXUdbisRxGRxrkYHiUHXdarteWGaMPHMbuKsVqCfd2UrH7Pawc4WrpEdZ1bzqJzZZZfWkkxxz3e5a+nNEXlJqLGjAc1rsDwCDow2a1wvjjkZJt4PaOi5ehtbWuapEBtYyQEAdBxWWnYZ5TaizlloOPqV031fKLU2d4a77vxQZ6frDLdmdjtzRvDYhsPL3/FbM2pVo3yMBfIYv5zs2Fwb4rU0f1dX1Rn98O+9WA75rsGmsaxu4maWTLsuPRoQbNrUGR6a63ADM0j1Ng+/uWlGK2pUIprgs5iZkuGQDnuxzV0UbvJ6eM8cdo1behO3aNW+jhUa+msoxV3X6cVh44txkk48CVv6fej1CAzRMkazOBuAGftWn5OHFGVv6kzh9q12T+hdQtQuGYZgZYQP1u761B0Y9Ra+vNMa07WxEtI2gk454wV66dbZeptnjYY2kkBp9yypQGCmyF3Fwb657yea5/kzw0rZ+pI4IOlZsR1K7p5iQxvPHNaB1aaA13W6YjgsEBj2ybiM8sjC29QsNrUZZnxiQNHsnkeK4OsNB02CzLa7Wdz2uDQ71WDuA9yo62oam6jahiNZ72SHG8EfYEj1Gw29HBcp9gyb+acH7vgV4azNG9+nzMe1zROOIPgvTXXBklF5OMThB7Wbdh2oijTjj7QR9o98udoHQcE07UTa85jsRtimrOxJtOWkd4+pa1+41+tMpTTdhXEe9zs7TIe7PctTT31/Sep1oXtDJ2ARe/gfxRHvNqtp1Z1us+myIcWxSOJe8fXwWdvWJ/RMV6pDGWOID97uLTnGAOq19J1GlWqtqaixkFiDLcvZ7Q8V76vYbY8n5pAzs2F4MQPAuAI44RWxDZ1GKSae9HCymI97dh9Ye4pFJqU9IW43wtLhvbAWZyOgLs817Ts9IaK9kLw4yxYBB645LX0bUI/R7IrDhFPANj2P4Hh1QeOoXGal5L2J2N2kY3NP5pDhlYTu1uOky7FLAI2MDuwDcnbjmT1SvTlb5O3m7Hb7Be9rMccdF7w6nXGjtaCXz9ls7HB3F2MYwgmo6hZdoLb9J7IwQC8FuXDJxwXrf1B8FKoGOxLZ2tD9udvDJOOq1rFY1PJN1aQEyuZwaBk7s5wpbgsWtHo2KYJs1NrtmMHlxQVti1W1KDzeazbrSHEolj9n3g4C7p4FcmHWLF0MhgpTRTuID3PHqRjqfeuueagiIiAiIgiKogmFURAREQEREAInVEHjcbupWG98Th9hUoO36fVd3wsP2Be0g3Rvb3tI+xa2kndpNM/9lg+xBtIiICIiAiIgIiIKiiIKiJlARRMoKiFEQRCUygqiZRARQHJVQEREVFCqsHyxs9uRg8XBVGaLCSaKNoe+RrWnkScBY+cwdiZhKwxjm4Hgg9VVrwXatl5ZBOyRwGSGnKtu5BSjD7Mmxp64J+5B7Hki0Z9YpQRsfK+RrHjLT2TsH7FtwStnibIwODXDI3DBQZotNuoNdqBpivP2g4lxaNoHfnK9LVgwdi1jQ98sgYAe7qfqQbCLR1XUm6cxp7F8heQARwaPEreKAoqiCdVURQRFVEUVU6IgqKKogiKICIiKKKqICIiAsSsliUFREQEREBTqqiCIiIIhRFAUVUQYT/zEn0D9y8NN/q6v/hj7l7z/AMxJ9A/cvDTP6ur/AOGPuQbKIiAiIgKKogIiINdg9VZBAFcLaCK4TCgiKognctakMRyjulcPtWyterwkst7pc/WAorDUWB9GVp5Y4rU0l5ryS0ZT/N+vGT1aVv3ceZy5IHqnmudqMTpYa1uqcyNwwkdQUHg9v/Ealo85ZXfV0W1cm7W4+AunayNoP5IEkk9+FhqgERpMYCXRPBIAzwVuGzUu+e1onTRyNDXsHPxVRnVhsWqjWWTKzY/mThzmrxpQNl1OSWMv7CH1Rl5O5y93zXpaMsjYHNkk4Mj6tHeVjWFmKvFXiqSMwRve5ze/ieaipTrw6hXllnZvc97hk8wBywvOr/KNFnjmAe+HcwE8eXJesVe5RmlbXjbNBI7cAX7S0r3hqSQ0pImFhmkJc4nlkoPCpBFPoLQWNOYj06ryjHaeSp90R+xbdOpYr0DWdJESBhrgCpBp8kWnOpmduCCA4M5A8+qDWugSeTLHYyRG0/cl17XP00vkdHG4e204wcLa9HZ08U3WHFmMZDRnHcszp8MlJtWculY3kTwIQYinWitRTPlkkl9lhc/K2p3tjgke9u5rWkkd4WrR0uCk/ex0kjsYBec4HuW6QHNIIyDwIUHzts+caJ5y+UNG4dnCw4a0Z5e8r31CWEWaFqUCSttLHnmAThb7NKoxhwFdpD+YPELZFeFsHYiJnZfq44K0asU2n9vG2q2GSRx5sAy0d5Wvo72N1DUYtwyZdwGea6NerXrAiCFke7ngc1kyCFjtzImNd3gcVByYpPR2u2POPVhsgObIeWe5ejWi35QssQndFDHhzxyJ48PtXVc1r24e0OHcRlAA0ANAA7gFRx9Pnjo27sVkmPfLvYSDgj3LY02Nxs3LrmlrJj6gI4kDrhdHnzCIOPpUXa1blSVkjBK9xBc0jIK8qlvU6EYpyUHzlnqse04BC72SmSg51yxfpUYnthFiUkmXHJo5rfgkE0EcoGA9odg+8LGeFtiPY9zgzqAcbvcV6gANAAwBwAUHN1yvZt12RVot5Dw/cXAAYU1Opa1ClFsYIp43h2xzgQ74hdMFMqjj2aeq23VrDzWjkidkRjJA95PyXtPTuy6jXsjzdzYWlp3OIL88+GOC6aBByotLs1NQknpSwxwScXROyRnqvSzptg6j57SsshkezbIHNyD4LpKIOZX0iWDU3XBdcdwAdluS7v8AAL0h02WLVJL3nQJkGHM7Phjhw5+5dBEHPfpLXai+3HZli7THaMbydj3qDRo225ZorM8bJTl8bHYBXRRBpUdKgoukMb5HNfn1XO4DKUtKr0i7snzcQQ3Ls7M9y3gnVBq0dPhol/YvlO85cHuyM969bFSGzJC+VuXQu3MPvXthUII9oe0tOcHgcHBXhUo16QcK7CwO5jcSFsKZ4oD2NkYWPaHNcMEHkVrN0qg2J8fmse1/NbIPFZINc0KbmNY6tGWsGGgjgFk+nWkDQ+CNwaMDIzheyqDxkq15dvawRv2ezloOFmIYhJ2giYJMY3BvHCz6ogwkghlcHSRRvcORc0ErNzGOADmNIHLIVRBGta0Ya0NHcBhCxhduLWl3eRxVTqqKpgZ3YGe/CqKAiIgEoiICIiAiIgIiqCIqogIiIKoqiCKoiA3nxWlo39UVQejMfUcLeb7Q8Vo6Pw0yIfqlw/8AIoNxEJABJIAHMlar9Toxxdq+3EGZ25Ds8QqNtRYtljdCJhI0xEbt+eGO/K1GatSfOyHtXNc/gwuY4Nd4EjBQbpUWWFowanBPdfTYyYSsBLtzMABBuKhaous8/kqmKUOjj7R78DaG/WtM62PNfPBUkNMv2druAPPGdvciN67bioxNklDyHPDBtGTkrYIWhqupeYQxyCu+ZryAHDAaCeWSsNW1STTnwBtR0jZXAb9wx4Ad6Denmirx9pPI2NmcbnHAXjFqdGaZsUdqJ73cA1rskrQsahajoTyX9OaHCVrYWE7gc9T4LKKV9TV4KdiGqe3YXMfCzaWkDkUGzT1E2dQsVTXfF2LQcvIyc+5bw4LixzRVvKS/JO8RsEDSSVvacLsjTPckw15JZFsAIb0z70HtdklhqSSQRtkewF2HOwMYXlpVp93TYbMoaHvznaOHNbU4zWmHfG4fYvntKnfY0ipp9OUx2Ml0jwf5tuT9p7kHcuzurQ72V5ZznGyMcfFatbULM9hkb9MniYecjyMBZahDabQbDUmfuLwJJXvw4N6nK0mWI4terRU55JIJWua/Li5pI6gnn8EHcK5Wt2bdY1zC9rInyta7Ay48fuXWwuR5Sf0OA91hn3oOlZmbWgkmf7MbS4hceBluxo7tRNmUWnAyMaHeoGg8BjwW9roJ0ezgZO35qaeW+gIDn1fN/kg1ruquOgxWa52y2CIxj81x5/VgrHUYPRdSK5Wc/fE5oly4ntGnnlcljXf+n6TzwYLhPwz+OV3vKMgaJY94aB9YQdFrg9rXDkRkLg+UEEQ1DTnljQHy4f7+I5rs1AW1YWu5iMA/UuR5Sxtkm05j/ZfLtOPeQg9pm+mp+wY0DT4Xeu/H864fmt93eV1WRxxxiNjGtjAxtA4LgMkseTtnsZgZdPkPqvHNi78b2SxtfG4OYeIIPAoOFp2NM1+xSI2x2PXjPv7vv+pb2qt85nq0OYkf2kv0G8ftOAvDykqufVZch4TVnB2R3L10d7rrpdRkbtMuGMB6NH8coNjVqYv6fJBj18bmeI5Lw8n7XnOmsY84kg/JuB93L7F088V81finq6xJDV9VuoDacfmn84/VlB1dLPbusXek8hDPoN4D68ZWR/LawO6vFn9p38B9q24o44ImxsG2ONoaPcAtPSMyV323DDrMhkGejeTfsAQa3lP/AFYw90zV1uAGTyAyuP5TvaaDIhxkMgcGgZOO9daCVkzGvjO5pQcWpJPqdC1cNmSJ7XOEbWOw1gAyMjqtnQHzT6eLE88krpCRhwGBgkcFx68zWus76NxzZZHZZB7BGcYXe0y7BahMUML65hwDE9uC0dEG6iIoCIiCKqIgqiIgIiICIiAoqiKiKqICh6KqICKqdEBERAREQRERBERFAUVRB5z/AMxJ9E/cvDTP6tr/AOGF7z/0eT6B+5eGmf1bX/wwg2UREBERAREQRVEQeQWSgVW0ERFAUVUQFrQcLlpv0XfZ/BbK1m8NRkHfE0/aUV7uaHDDgCO4hQANGGgAe5ZFRQEReHbP86dF2LiwN3B/QnuQeyLVoWzbbKXR9mWPLcZytoqAiiIKmVEQVFNwyBkZPvWL5Yo3Br5WNJ5BzgEHomVgXsDS4ubtHM54BecNytO/ZDPG93cDxQe6ZWu+9Vje5j52BzBlwzySrdrW2OfBKHNZ7XTCD1imimLhFI15YdrsHOCvRaVCelK+cUw3LTmRwGASsXaoweuK87od23tQBt547+SDoBFoW9Wgq2Y4HRylz+obw/ivEa01lgw2ak0LiMxgjJd8FR1eq1m3GO1B1PY/c1m7fj1fBa9bU3yXhUs1X15HDczcc5WbdQedXFJ0BYC0uDyefgg3gvCxaEDmRtaZJpD6jB1957gthcvT3+caxelP/LxG33IM7+rChYjjnrP2P5SBwx710QQWgg5B4grl6xVZcs04pOAeXtz3Hamg2HmKSlPwmrHbx6jog9dV1P0dG0tjEj3cgTjh3rcrmV0LXThgeRkhhJAXz+stFivaucwyQRRn3DmfrX0UB3143Z5sB+xBqanqLNOZC5wB7SQNPuHUreGCAQcgjIK49mKtqNu0yaVgbEzsmZcBhx4k/csvJy26Wq6rK4GWuduc829EDWbVynNB2MsYjmfswWZLT9a9p6+qNic6K7G54GQ3sQM+7mtbyoB81rPbjLZgRlbEh1MS13S9h2PaDeIs7vtVHQiJdGxzxhxaCR71yp9W7HXoqmfyO3a8/wB48vl9a6s0jYYnyvOGsBcV8zNLUn0V+Xk23vM2Qx3B2eWcdyg+oXzl67Z0zWW/l5JK/quc13EAHgutpFsXtOjlzl49V/iF4WK0dnWJa8gy2Wpj4h3NB1WkOaHNOQeIK+a1W5LNrUULJJGQBwjO04ycjP3rY0nUDXo2atk4npg4z+cOi19WgNWrprne32m5595wSg7N2vJHCZqbnNnhbloJyHgfmlbFKyy7UjsR8A8Zx3HqF7HmuP5O/k/PYByjnOB3IOwhCIgAcVSiICqhVQERVUEREBERBURFAREQEREBVREBERAREQVERBEREFREQEREAc1p6VwqOH6ssg/8ytzqtPTj+TsDusyf7lRuFjHjY9oc08weRXD8nKkD6Vpj42uPbPjyRngu4SceqQD0JGVoafp8tGOZjbW4yuL89nyJ+KDgwSub5GbSSGCxtcR0bnJXauadDarMks3pXwx+u1w2gD38AsqWkRVaUtR8jp4JTktcAMHvXjX0CCB7c2J5IWncIXO9X4oOuOOMcu9cfWB5lqFXVG8Gg9lNj9U8iuxleVmvHbrPgmGY3jBUGpRc3zWzflGRYJfj/tgYaPq4/Fcizus+TMtl8jYYiPyNaLAa31uveV9KGNEYjDRsA246YWmzRtPj3gVmkP5gkn6u5UaWtPY/ybYWuBw6PkeuQr5ROAg052RwsNP2LoHT6ZhZCa7DEzi1uOAWT6VWQND68bgwYaHDOERq+UFuSnp4dCdpkkDN+M7B3/YuTZnoV9a06WCXfGwntZcl2SR39SvpezYY+zLGlnLaRwQRRgNaImAMOWjaOHgg+etQVtR8oZ4ZJQ3fCOzdnk8Yx/8Axb+j6mZs07jgLUR2ZPKTHULphrQchrc9+FnnHuQediRsVaRz87dp5DJ5L5epUmj0uG3UjlZervILOzPrtJ+1fWZTJzxQcPVHWtR0uJ0VSZpa8Omgc0tLh3e8LGyNQnvUbcOnGNkWWtjc4AjhzPcF3sogccDOM9cLm63Vs3II4a0bDh4eXOfjl0XR6qoPMNMsBbYjaC4EOaDkfWua3TbkVR1CKxEKrsgSEHe1p5jHJdVVBqP0+u7ThR2kQhu0d49/ivB2nTT9iy5aEsMRDgxrNu4jluOV0SogdVo3tLZdlZJLYmHZncwNwA0/Ut5EHhZqMtVBXmfI5nDJzgu8VhT02tSOYO0A7i8kfUttO9BHNDmlrhlrhgg9QsYYmQRMiibtYwYAHRZEtHNwHiUa5ridr2uxzwcoKoWNc5ri0FzeRI5LzntVq5AnsRRE9HvAWZewRmQuHZhu7PTGM5QZEZBB4hQAAAAYA4ABeQtweZttPkEUL2hwMnDgVa1iK1XZPC7dG/kcY9yD1WErDLC+MPLC5pbuHMLNOpQcirV1ipE2vFPUdEwYa57TuA8FvVKpgL5JJDNPLjfIRjOOQA6BbCICIiAiIgKIigKoogIiIKoiICdERA6qKqIooVUKAoqogdEREAqIiAiIgKIqoIiIg85v5iT6J+5eGmf1bX/wwtib+Zk+ifuWvpn9W1/8MINlERAUVRAREQFERBiiKroiIiKAoqooC13cNQYf1oiPtC2Fry8Llc94cPuQer3bWl2CcDkFy/S0sld08VRxYwnfk4wuqVyagHmF6Pue9FZu1Gdr4ZHQBtaVwaHE+sMr2NuZuqtrOY0RuYXA8yVqzvDtBgcTxBZ96ytyMbrFF+8YLSCc+7ggwhnME19jD+VdL6g7yQvTUXXK2ndo2cF7cbzt+5ac8LJ9UtOilDZ2YfGQeo5he1i+y7o8jSCJyMFmOOfcgynktUqTpZJ+0fKWhnD2SVb3baayKzHNJI0ODZWvOQc9fcvWzAdQ0hrI8tkABAcMcR0XlK+bUabajq8schIEjntw0Y65UHqHC7qb4nl3ZRRh20HGSV512uj1CfT3PeYns3sO7iPdlZz1p6l4W6sfasLAx7AePDqF614pZLbrkkJY7ZtYwkZ+KDR0ahFNEJZXPdJFK4Ny7lgrKv2D3aiy8GdoHn2+e3HDC29Kr2awlbPG1rXvLwQ7OM9FqPguWL9iat5u9gftBkbkjA5BBjRqRN8nj5wOxDvWc4DiRngrM+R17T5jAIYy7azPtEY69y9XRW7sU1G6Y2v2hzXx8ufULJ+mW5mRdtd9eJwLS1nAII6CJvlI38m31oc8uuTxSq0ReUlljQGtkiDsBbD6Err0dnznjG3aAW8x1yr6PPpDzzt3b8bcbRjHcg1dPYG61qUeODg0/Wtd8d7S4S+JzLVDOS08wF1IdPEV2S0JpC+T2hwwR3LEaYwMMfnExhccmPIx4INXU3tksaXYZ7LpPsIWeqjbq2mSdd5b9y27GnwWDHv3gRewGuwArPRgsOY6YPc5nsneeCDS1TDNa02T+85uVbmGeUlF2cbmOatyahWne18rC9zeRLjwVfRqyyCR8Ic8cnEnIQbIXJ0oGLV9RhdwLnB48F1hwWnbqv8AOY7lbHbsG1zTwEje5BhqkscVmg58jW4m6npgrR1qGavdhv0T60v5JxHEEnkV2RHFO1skldu4jk9gyF6NAAAAAA5ADkg5GsRw1dB803tDw0YBPFxzxK9YNVrxaPHKH7pGRhuwc92OWF0z4KglBzNIq05KEbnRRyynjI57OO48TzWpcZ6O1yKenXkcxzNszI4zj4dF38plBxNec65SjZWgne4vD8dk4Y8eC69SYzwtcY5IiBgiRuCvTKBBoav28kbIIa0krXuBkcMY254jiea32H1G+qWjHsnp7kyiDh0qt+lqk8sNX+SzOyWGRuR7wtyRl06syyyszs2RmM5lGTk5yugryGUHNu6Qy1qle3waG/zrf1sclNboWtREbIexa2N24Oc45J8MLp5Vyg84nSsr7rXZtc0ZJYSR9q0dCicK0tl2QbMheM93RbliBlloZKXFmcloOA73Fe4AAAAwBwACCoiICdURAKqhVVBVRVEEBRQcUVUKIgZREQVMqIeSgFUFQ8kVRUU6KqKmVVFSgFByRAgqmVViFRUyp0TogqZQckKAmUTCACtSh7Vv3WHfJba1KPCxdHdNn62hEbaZ4JhTIGSSABxOeiCqI3jgtOQRwIXk+1WZMIXWImynkwvG76kHtlMphaztRpts+bmzH2+dvZ5ycoraUXjLbghsRV3vIll9hu0nP2LWn1enA6UEyyCE4ldHGXNZ4lBuTzR14XTTPEcbBlzjyCya4PaHNILSMghal+3Tj0/tbP5WvI3IAbu3LC1qlejSinMcnZvA2NYzl7ieQRG+Oqm5g5vb9a5T9VqW4LbLNadtZkW8ve3AeM9Fosg0+CxTdPpIiZYcOyk7TcQemR9SDss1KB+peYMDzKGlxO3DRjx5rcC5E/Dyuq/3q7vmtmnas255HMjiFRj9rZMnL8c8fig3HuLI3ODHSEDg1vMrW0q+NRrOn7IxgPLdpOTwW6z2gvm9KtOraXLFB61uSw9sMeM5PefcO9B3bdiOpXdPMSGM54GStCLX6c80cUbLBL3BoPZHA8V7zvv1dLlkAFm3gbWxs4A/Nactu1Rv0YZbjZXTENljIALSevDkg7PVc7W79ihU7WCFruOC9x4N+HVdLC5flOM6HMe4tP2oOkHDYHO4DGSVyILd3UKti7WkbFGwkQxlmd4HMk+9b93J0iUt59ifuWv5NgDQq4HXdn/MUGxp9tt+jHYaMbh6w7j1C1tbMsemyzQzPifEMjaefFa/ksT5pab+a2c4+oLb1z+prXD835oPBlnzbRYXSSSTWLLQI27vWc4jp3BbOnUZKkWbFiSaZw9YuccD3BcGubOlyVdRnb5xXfEGB3WIHoO5fURSssQtlicHMcMghB8/qMI0/W6kr3yuqSu4gyHAPL8Cu7efFHRnkmaHRtYSQevuXjq1IX9Nlhx64G5h7iFy6lx2rx0qTs5Ye0s+DeQ+Jx9SDdp6PW9FNrzQtL5GZeSOIJ/Ba3kyWwizRexrZoX5JA4uC7uVwdZDtN1SvqkYyxx2TAdf/nyRW5ZiZc1evG5jXMrNMrsjqeDR95XprBL6razTh1l4i4dG83fYCmlAywyXHDDrL94B6N5NH1J/Paxnm2tH/wCTv4D7UR66hDG7Tp2ljSGRO25HLh0Wt5O8dDq+Dv8AcVuXeFGx3dk77lpeTnHQ6/u3f7ig9JLc0upPpVOzDomB0j5ASMnkMBeGmajbt3JoJoYWdgdshDjnPuHwWtcsQ0/KCWRllldzoh2naNJDj0xj3La0Z1IyWHwW22LErt8hHD6h3IOooqogIiICIiCIiICIigIiKgiIgIiYUBRXBQghBEKhIA4uA+K832IGj1p4gPe8Ir1UWudQpN9q5XH7wLyOr6c3ndh+DsoN1FoHWtO5C0HH+60n5KemaZ9kzO8IXfgg6Ci0fS0R9itcd4QFT0m4+zp90/u8fNBvotHz+wfZ0yz8do+aed3Ty0148ZWoN1Fpecai48KDG/SmH4K9pqZ/Rq7fGU/gg3FFp/8AE/1ao/acULdSP59UeDXKDak/mn/RP3LW0v8Aq2v9ALB8WomN2bMI4HgIz+Kz0r+rK+f1AqNpFSooCIiCKqIgInREGKqiLogiIoCiIVAWvY4TVj/fI+wr3XhaP8ye6QIPcrXbSrM3bYh6/tcTxXuvF9qBhIfNG0jmC4KKCrXDAzsI9o44LeCy7GIY/JM4cvVCscjJW7o3tc3vBysigga0cmgeAVyomVAJKoKhRBkixWSBlc86Uxsr3wWZ4Q85c1juBKg1F5t+adgRPu4n83b3r2u2pa7miKrJPnmW9FR61q8dZpDNznH2nvOXFe2Vq0rE9jd21V0AHLcc5WyoLlFOqowSQCMoKFVg97IxmR7WDvccKte17dzHBze8HIQVF5y2IYS0TSsjLuW5wGVJrVeuWtmmYwv9kE80Hsi15btWCVsUs7GyP5NzxWFbUqdqd0EMwdIOmDx8EG2ip4Lmu1ykDIGue4x8MBpy4+4KjpItTTtRg1FrzDua5hw5jxghYzag5va+b1ZLDYjh7mkAA9QO9B7XLkNKLtJ3EA8BgE5Xo2eI12TueGRvaHZecc1oWbMWoaFPNDxaWHgeYIRjqx8n4HXGCSJrB6veeQQbjb1Rzg0WoS4nAAkGSli0YLEEXYyP7Ukbmjg3xXIlbFprorE+lQMic4es12XM8V0L+oyVZqzWRB0U7g3tC7v9yQdBFoWrs9XUa0JZGYZztDuOQVLtyxV1GtFtjdBO7bnjuCDfRcq5evRatFUjjiLZAS3JPHxXm+5qVXUY6kohlM7T2bmjaGn3oO10V6LkMs3aurQ1LckcsdhpLXNbt2kLOvZst16WnLKHxdnvb6oBQdMK9Vy609huvy1JJjJD2W9oIAxyXVQTqte9Ys1wzzam6zuznDgNq48Nptp08M1+atcD3BrS/a0ceC3r9meFtKq0v7Sbg8xkbsAccEqo9qdq9NOG2NPMEeD65kBW/hcSOG/DqMUlWKz5u44lZPKHDxHEqCCWTX7FZ1yfs3Rh3tccdw7kHcKH6lxtNaaWtWKLJHugLBIwPcXY715V43avBPLYrMnDpXNZvlI7MDlgYQd4hQPYThr2k9wK4hoalFoMtZ7hNI1wLGhxJLc8W5U0+xps2oQhtYUrkYwWFm3dkckHeVREBQc1UQQq9EVQREVQRFUQTomOCqqDFVFUEARVEEwmFUQFAFVMccophMcFUQFMKoiCIiAtSoMXLo/7jT/4hba1K/DUbvedh+xBtkcFwamnwS6xqVeYvkiBY7Y55OcjPHv5rvrm1qtqLVbVtwh2TgDAccjA4dEHOoPdp1XW4YSQ2s4mIfq5z/BekOk+faLAwGsBI0P7URkvz1Oc81tU9Omjt3ZLLoXRXPbY3PBeEGjXqm6CpqRjqk5wW5c3vwg69ZpbWia6TtS1oaZP1iOGVzNfYa7q+qRNzJXdiTH5zCupBEyvDHDEMMYNoSaNs0D4pBlrwWkINOpI29qclpjt0MDBFEehccFx/wBoXPiHnFPUWaewQ1A5/aPf6zpHY44HQLr6fUZQpR1ozkMzknqSckrVZoVZssu2WwIZCXOhEhDST4INWH8p5FHPSufsTUvW8j2O54ZGf/ILch0etDTkqtdLsk9o7+JHd7gvR2mVn021HmV0LeTS8oJqFhlbRJJpI2ysbE38m7kc4Az9a4mrYbW02aa2JJTKx2wOAaxvPgB096+kFWIVfNiwvhxt2vJdkLWZo2nMiMQpR7SdxyOJPjzQczWI472u0o2T7WTQuaJGHxW1o9/Y86Zc2x2IPVb0D29MLddp9AvD31oNw5EgcFJG6bvL5W09+c7nhuc/FBtktZ6z3BrW8SScAL5CpG0x271OdrLVaZ7wM8HsyvpXalQ477lbB5gyNXn6X0uMercrj6JHyQaVjVpL2hSy0NzLIA3saPWaOpC0Z5Y3wUJaWn2NkMrXSP2es93DPvJ967fpzT/zbO76LHH5J6aqH2O3f9GB/wCCDdjc58bXPYY3EZLCcke5c/X45Z9MkrwQvlkkwBtHAeKz9Kxni2rcd4QH5q+kXn2dPun9gD5oPeqTJTY2aF0Z2BjmPx3e5c+tWv6dBNTrxNlic4mGQvA2Z7x7vctnz604+rplj4vaPmnnV93LTSPpTNQZ6bRbp9Fldrtzslz3d7jzKx1SCa1TfXg7MdoMOc8ngp22pHlShb9Kb8AoXaoT/M1G/tuPyQKVWWHTxUs9lI1rNgwDgj3rU0/SLWnud2N1ojccmMx5b9628aofzqjfg4p2epEcbFdvhGT80G6Oi1aenxU57EsftTuyfcO5Y9hqB53Yx4Q/xTzS4eeovHhG1BuLyt1o7lZ9eZuWP54Xh5lOeeoz/BrR8k9HvPtX7Z/aA+4INxjQxrWMGGtGAO4LCOFkb5HtHrSO3OPfwwtYaawj1rVx3jOVDpVY+0+w7xnf+KDangjsRlkzN7O48lhBXrVGu7GOOIHnjgvA6PQPtQbvpPcfmg0fTQc+ZQnxGUHJtXYq+o2H6jVjstefyTmlrsNHTC9alilJbjtbatFkYIA7Roc/PeByC6rdOos9mnXH7sL0FWs3lWhHhGEGu7WNNbn+XQHwdlYemtOz6tjd9Fjj8lvBjG+yxo8AAsslBzxrFQ52du76MDz8k9Kxn2Kl13hAR966GSmSg0BqLz7OnXT4sA+aee2j7GmTn6T2D5reRBo+dXzy03H0p2qCbUzypQt8Zv4Lf6KINLdqh/5NRv7bj8kxqh/OqN8A4rdRBpdlqR/Sq7fCIn5p5vqB532DwhH4reUQaXmlw89RePCNqvmMx56jY+AaPktxEGkdPcfavWj+2B8lTpsZ52LR/fFbiINH0TVPtOnd4zOPzT0PQ6wbvpPcfmt5FFaQ0jTh+hxHxGVkNNoN5U4P9MLaQoPFtSq3lWhHhGFmIo2+zGweDQs+iIA4cuCZPeoiBkplEQRERA6IiIIiIoMX/wA27wK1dJ/qyv8AQW0/2HeBWrpP9WQfRQbaipUQEREBREQEREGCqmFcLoiIrhMKCKK4TCgi17vCJp7ntP2rZwte8P5K/wB2D9qD2K5NqGL09Xc6NhD4znIHNdYcQCuVqsLJb9IPGWuLmnBwisKTWx67OyqMQ7PXA5ArasXnNlljhhMnYjLznC16B9G23UZQAyQl0T+/3FZWHia3YgDxA1jAXuGA5/Dv7kR6S6h2bK8rY90UxDc55ZWbrT26k2q5g2vaXB2ePBc10jHaFCQ4ExPaT7hle1q3AdYpvbK0gAhxB4DPJQe7rViZ1jzYR4gOMOHFxWu/UrY09lzbEGlwBaMngsJLUdTULTG2GRNkwTvaTx7ws52QS6BJFTf2wYM8Oec5Kqtq3ZmguVdpb2UztpBHFdBfP3b8c8VJ8Ie8RSNLyG8jjku+xwe0PAIB44IwVBxo7MlqSZrbZisMkIERAAIB5LYmkmi1quztndlK05YcYytO+2vbEofDIy6xxDHMYfW7l73I7MXmNoxulfCMSNbxPJB6tMkeuOh7eQxyRbg0nIBz0WrUrSWrN2Ca3OWMfjg7BK9N1uXVYbQpuDNhbgniB716022ItTtyurPEcuMHI5geKDy0500+l2YO3LXxPcwSOPEBas/YQuqTU4XAskDXTgYD+/xWzBStuhvxPi7MWHFzTuHD3FJ6mpWaMcJihjERGBuyXY+5UZarvr3mWpKvnVbs9pGM7DnnhbWjuqvpk0z+TLydpGNueiFuoRyxyNEUgLNsjCcDPuWWnUvNXTyu2tdM7dsZ7LVB56+wHSpHFoJYWkHu4ry1wB2jxyYyWuY4Hu4roW67bVWSBxwHjGe5c+TTLlil5vYuNw3G0MbgcO/vQeWuQxOm06V0bSXShrjjmPevTVmNh1XTZGNDTvLOAxwXtZ0yWzFAx9r+ZIcDs4krO5p77j4XSWS3sjuG1nXvQb55rlUg1vlHd9UbixpB7l1W5wMnJ71xXwuk8pnBkzoXdkDluOP1oPQRdn5UgxDAkiLpAF5aMIZmz15pZWTslduYJS3PHngLqVqja8j5S90s0ntPfzx3e5a93RKd2btpGubIeZYcZ8UBkNSKlcgps9VrSHccgnHeudK18vknE5jd3ZuyR7g4rtMowMp+asYWxdQ1xBPxCyq04acZZAxwYebS4kfUUHLim0KWoLBZBkDJY7i4HuwVlreTQpy7Oz2ysO39X3Lcj0bT45+3ZVaHg5HPAPhyWhetx6tGKkDJGytmG4ObjAB5qj1154ikoWHcGRzese7IXhrV+q+zRfHM14jly5zeIaPFdqZkMsRjmDHsI4h2MFeQioRxtjDazWMOWg7cA96Dm6lar+mdNlbMwj1snPIHGE1ezAzWdOf2rMsJ38eQOOa6T56G7c+WqXd5c3Kh1DTwcm1Wz9NqDnazahbq2nPEgPZuJfjjgHCahOKOvwXZGuNeSLYXNGeP/wAwugdW09vO5B/mCh1nTf7ZGfrKI5gsvPlHHZFSfs3xbR6vEjvx0X0XVaHpqjxxMT4RuPyU9MVT7PbO8IXfgg0bQrXmSx36MwstLmskZEfW7sEfNWXTLz9LpPjdi7V4tBPMdy3hq8JzthtHwgcr6Ub0qXD+5KDXgt6pdc2J9Q1Rn8pKT9ypjtDX3WW1HmHs+zLtzePv5rY9IuI4ULh8YwPmnn82OGnWT/lHzQeHY2m6/wCdtrEw7OzJ3DPivPzO/ptiV2nNZNBK/d2bzjaStsXbR5aZN8XtHzVFq4Wn/hzwe4ytQeRr33VJZXSMFx5aWtB9RoB5fepPTsahYrSWYIoXQuDi9rtxPuHDkvY2L5HDTwPGYK9tqBAxTiB9838EG8i0y/UTyr1x4yn8FA7U8/zVUftu/BBuotP/AInw/og/zJs1P/q1QPoOPzQbiq0uy1LrZrDwiP4qiDUf7ZB8If4oNxFquhuObgXGNPeIR8ysTVuEf1k74QtQbiq0RTtHnqc/wjYPknmMxPralaPhtHyQbqcVpejnH2tQvHwlA+4KDTGA5Ny8fGcoN4ZwqAVo+ioDnM9w577L/wAVBo9Ic2zO8Z3/AIoOhg9ynxC0vRNEncYXE8uMjj81j6F0zn5jET7wSg3DJG3g6RgPvcFgbVcc7EI8ZAvFuk6c3iKNfPvjBWY0+i0cKVYeETfwQR2o0WcHXa48ZR+KxOracP06v8JAV7Nq1mHLa0I8Ix+C9Gxxt9mNg8GhFafpjTsZ88jPhkqN1mg/2Zi7wjd+C384QE96DQOsVeAa2w7wgf8AgqNUic0kVrhx/wDbuW9koTwQaHpIkZbQun91/FX0hKW5GnWvA7R81vdERGiLlt3LTJR4yNHzWtDYu+k7BbR4uYzLTKBjmuvyWmz1dYlHfA0/aUEM2odKcI8Zv4Jv1IjhBVHjIT8luog0v+JnpUHxcU2aof8AnVW/sOPzW4nVBp9lqJx/K4B4Qn8VXQXnY/lrW9+2EfMrcARBpipbPPUpPhEwfJTzKc89Ss/BrB8lvBTHFFaPo9351+4fCQD7gh0uM+1auu//ANDvkt0oiNH0RUcfWNh3jYefmg0XTutbd9J7j81v4wVe9BoN0XTOfmEJPvGV6N0yg32aNYfum/gtvkEwg8W1azRhtaEfux+C9GsY32WNHgAFknRBdx70yT1U6ogAp3oBwRAVUwqgIiIJhDyVUKCIqOSIIqiICIiAiIgiKqICJ0RBEVUQEREBERAREQEREBRVRAREQFFUUVEKqhQOiIhQRFVEBERAUREBERBERFBH+w7wK1NJ/qyv9Fbb/Yd4Famlf1bB9FUbaiqKCIiIChVUKAiIggREXRkUVUUUREQReNsZqyj+6V7LCUbonjvaQoEZzEw94C17NFlmZkkkkgLPZDTgBeNerM+vG7z2VoLQcADh9iz8wcfau2j4OA+SK9bFSG1G1kzS4NOQc8frXm/Taj3se+Lc5gwC4k/X3rE6dGfasWT4ylQ6ZWPtds7xlcoPZlWtFE+NkTGsf7Q71iytShDQI4WhnEZxwXmNMpf9HPi8n5rJumURyqxnxGUHMnuwQW5jbrMm3H1HDB4Lao2Kcb5Jt0NcSAYjDh9ZW6KVRvs1YR+wFkIIG8oYx+yEHh6R09owJ4h1wE9LUuk4Pg0n5LZ7Ng5RsHg0LIcOgUGodVrdDK7wjd+CDU4jyisHwiK3MlMqjU9I55VbR/dqefyHlRsHxAHzW7lRBqC5YPKhL8XNV85uHlRPxkC21hNIYonPDHP2jOBzKDX7e+eVNg8Zf4J2moH9HgHjIfwSnfZZoG25pY0ZyOeMLybrdFzg1r3kngPUKD2DtSP/AC6zf2iUHpI/nVR8HFbL5GsDdxxuOB7yvKw6y2SEV42OYXflC44IHuQeezUv+tWH7sn5qmLUD+lwjwh/ittCg1PN7x/+oAeEAWmdBDpzO67KZSc7g0ZXXVQaXmMx56lZPgGj5J6OceeoXfhIB8lu9VeqDRGltzxuXXfvyq7Sq7valtO8bDvxW6qg540Wj+cyV3jM/wDFZDRdOA/owPi9x+a3lUGkNH00foUXxGVkNL09vKlX/wBMLbRBrihSb7NKuD/hN/BZirWHKvCP3YXqeSdEGIijHKNg8GhZ8Mch9SdE6IKCrkrFZIAKoKxCyQEOUVVGIKo4phVBeinRFUQREQFVFUBERAVREGKLJEETqqnVBFeqKoIoFkiDFAO9ZIgiKoghGUVRBjjIVxwVRBOiYVRBOi08bdaz31//ANlurTfw1mPPWu7/AHBBuKK96IJhXCdEQE4J0RAQc0RAwiqiAidUygIiqCJ0VCiAqp1V6oCKHkr0QEU6qhAVREERChQToiIgFFqT6lUrzCGWXa7IbyOAT0JW2gIiICJ1TB7kERFC5o5uaPEoKijSHjLSHDvByvI26wk7PziLtM427xnPdhB7KLCWVkDN8hw0kNHiTgLCzagqNDrErYweABPE/BB7InMAoUBERAREQEREEQqogiIiAiFEEQoh5KKInREEVURAREQRFVEAoiIIiqIMX+w7wWppX9WwfRW2/wBl3gVqaT/VsP0VBtqKqICiqIChVUKCKqKoIoqourIiJhRQqFUqKCKEZBCpRQa9E5px+7I+1a+sdoym6WKZ8Tm/q9VsUhiFzf1ZHD7V56s3dps4/u5RWu6paZXEkF6V0mN214BBWUNx9vTzLG9sMreDi4ZDT1W3VO6pE7vaFxqrI3R6jveWwdpnI8URu0JJXyu7S7FMGji1rcY969vSVMOA7dmSdoweq0o3OOsQvfEI2yxEAZ4ke9eml14O0ttMTCWynGRyRXu/VarQ5xc/aObgw4XobsXZRvG53aew0DifgtK8PO7Uenw8Im+tKR0HclzZ6Vrx9s6FnZlrXMI59yg2W6jA6KST1x2XtNLeI+C8fTVfs2SbJSxxwXBvBvivSOnXryy4kkkllYd285yFpwND/JZ7cey132FIOhLebFahhdG4ib2Xjkr55t1BtR8TgXNLmvzwK59l4800uZx4B7cn4L3uSRjW6Z3tzhwPFB0z3rnMvzyQtsR12Ohc7Ht+sBnGcYXSxw48V87JB5pEdQ0uwRHnL4HHhz5IOtPZm88FavG0u2by+TO0Jp9x12KUPYGyRuLHBpyPgtS5bbLcggsSdhA6LtHccbj+rleeiT147lyONwDHPywe5B6aNI6LS7BawvMcjsNHVSa7cqxV55Xw/lCA6DZggH35XnpVns6+oCFwdIJHOYO9ass9WTSSWB8tskOlcWkkce/oFUbursm9JUXNsFrHuw0Aeye/3r21Wa3UbWLJwWGQMedo3FeWpS9rVo22MkLI5QXeqc4xzWWtzCfT4nMjk3GRrmjYc4HVRXYRYxPEkTXtzgjqMLNBMKoiC4TCKoACYQIgK4UVQFURAREQVERAVUVQERVACIiqKiIgKqIEFREQFURAVUVQEREAoiICJ3ogInNOiAiIgIplVBUU6p1QVFAqghRU8lOiCjkiDkiAVpy/1xW98Ug+0LcWnZ4apSd3iQfYD8kG30RVRAHJAU7/AHoEBXkFExwwgEogHBXBwgZROXBa2nwTQRyMntmy4yFwJHsg9EGwhKw7eHLR20eXnDfWHE+5cmzZ1GKd0b9Q02E54Nc05A6Z4oO0eAyTgd5RfPeUsT/RFeWaXfMyRocWEhhznjhdm3frVZWxzSbZH+y0Aknwwg2OqwbNG6V0TZGukbxc0HiFkDkAjrxXIoxsi8prrI2NYHQtdhowg64HEq4xlalO+y5I9sUUobG4tL3DDcjuK4MkGk9jJZ83uTVmPLHS9qcZz0Gc4QfUdFhPPFXhMk8jY2DqSldkbK0TIf5sMGzjnhjgrZY19WVrgD6jufgg86dqK5WbPASWOJAJGORwtgLkeTJzocH0n/7iuuc7DtxuxwzyygIuGdXuV7k9a82GNwjJhLGOPaHpjiupQ8681a666MzO4lrG4DfdzQbB4Ann7gufS1J9u/ZrOrmHsGg+s7ic+5dFcajw8ptSHfGwoNzUrwoxRhjO0nmeGRMzjJ9/uXiL09a9FUviLM4/JyRggZ/VIK1NUJd5TaW0+yMkfb+CeVOWHT5R7TZ+H2INnygbN6PcY4Y3wscJJQTgkA5wF0oniSJkgGGvaHD4rVm0/tpJO1tWHwvOTBkbT7uWce7K2+GAAMAdEHE1+a5VlrmvckjbO8MLdrSG8Ry4e9e+omXazTqdiY2jxMm72G97sfctfypB2U9pwe1wD3HhxWNKy7SbstbUgN079ws9H+KDqV6IiqmGSxYnLvakfId3wxyXK06M09fmq2JZZDt3QOfISMeGea7/AL+YXG8ooHsZDqEA/K1nAn3tQe+uQssVGVyMySyBjD1b3n6srV1fRKx0xwqwNZJENwIHFw6571s1LEep3m2YsmKCPAz+u7ifqGPrXSQaOiTQz6VA6BjWADa5jRjDhzXjSijtatavBjdsZ7GM45ke076+C57pH6FqFqvG0ujst3QAdHHh/wDPBd6lXFSnFAPzG4J7z1P1oNe27t9Sq1RxEeZ3/Dg37T9i1vKSKM6b2pY3tBIwbscefetjTfy81u6eUr9kf0G8B9ZyV4+Un9Tv90jT9qDpt9hvgFzm6lPYhnsVazXwxEjLn4c7HPAwuizDom55FvyXzdC22tXtVYbNdsRkcGOmcQ5oPPgBxQdnTLrr9ftzD2TD7PrZz3rcWnpEVeHT44q0zZmN5vB5nqtxA6oiICIiAiIgiIiAiIgiFVQ8lFEQIgKKqICIiAoiICIiAoqogO9l3gtPSf6th8Pmtw+yfBaekH/hsPgfvKg21CqiAoiIIUVKiAEREECIFV1ZRFVFFFFVFAUVWKg16nB9lvdKT9YCl9rn1HsaWAvG3LzgKwHFyyPon7F6TQxTs2Ssa9uc4KDmRmyys2DzqpG0DbvDsnCydHQbp7qjbMYDhkv3DJPetv0fTH6NH/lV80rNPCvEP2QiuQWRukill1ZnaR8BtAxhe1WxWrWJZTqEbxIclu3C6YrwDlDGP2QshHGBwjaPgpRw2PrxSySR6m8OkOSRECspXadPUEM000hBLhJsO7P1Lthrf1R9SuB3BKOLUkpVYntYbT3vGDJ2Z3fBeBlrwtbUbFcdBJ7WeBz7uC+iWJa0uDi0Fw5HuSjk5rmn5r5jcki5gOHLwWLIqzAzbpFh2w5Bdjn7+K7LnBvFxwPeVQcjIOR3hKNLz+z+bps/xIC1hEQ/e3RQHZzxkHNdVzwxpc4gAcySoyVkgzG9rh7jlKNCZ9yctMmlRP28t8oOPsV3X8lzdOrMcRgkydPqXRRKOc0am32KtJh78lUN1cZ2iizPPg5dDKBKNDs9YPAz02+Ebj807DVjzvwDwhXQ6og8qjLEcZFmcTPJ4EM24XuoogyRAhQVMqIgoVURBQgKIEFRVTqgqJ0QIHREV6ICJ0TCCqqIFUVVEQEREBBzVUHNBl0QKKoCIqEBERATqiICImEECFXCqCBAqiCIqiDHCqqIIhVRBOqqFEDv7lMKogYVUV6IItO5wv6ef+48f+JW4tS+cWKB/wDuMfW1yDbwuZql61Uu1I4oY3xTO28/WJ7u4eK6nVcfXZGttaaeJLJw44GcDvQGW9QravBXvGB8dkHZ2TSNhHTJ5qW7zp9QsVY55a8dcAOfFFvc55Ge44ATV5G+ltMkaHOax5Li1pOARzXlNLZ0fWLU4rSWKlvD8xjJa7CDa0KzcsV5GXo3B8bsNkLNvaDw71nrsM8mmvfVmliliy4Bjsbh1BXrQs2LhfPLC6vBgNiY/wBo97j3fwW5w68Qg48kjLnk/WEEsu6ctY13aHcHZ45PuwVdQrNFyoLM3/D42FvYlxLpX9OHM9F56Xpc1PVZ9xPmcZL4B03O5/UOC9NQq3W63Xv1YWWGRxlmx79u08eKo8fJ4l0+pU3dq2FjxsY5xDmA54d46KaBXjfR1Gs/LmCdzTxOeQ6r1oU9Tr6tYsytr9nYw5+HE4xyA/Feml07lN1wyNgIsPMjcSHge48EGj5PaXTsUIbE0ZklZKSwlxG3B4BV0UXovUq9SPzvJe6Wd+GtB54HUkLpaNSsUKrq9h0Tm7i5pjznifeFqwaLbhjnqt1HbTlLiWtjG/j0yUGpqZMnkbVeTyMfzC3dJsCxqM5uN23mjDWHk1n935qegpH6UKEt9zmZBz2Y4AcgOK9rWjttPryvtSMmgGBJG0NJ8VB0yvmdVZcdrNttL2zWaXgHDnNzxAX0jAWsa1zy8gcXEAE/UtZunwjUDd7SYzEbfb4Y7sY5IMdLt1J9PY+s3s4o24dH1ZjmCuLNK255PWZo3Mq1A4iKvHgFxzzcfkF24NMq17UlmJj2ySElx7Q4PiM4WEei6bG55bUZ64OckkfAdEHppMrJNLq7XBxbCwOwc4OAtmXAhk3HA2nOfBYV60NSERV42xxg5wFm9jZGlj2tcD0IyEHJ8lXNdorGhwJbI/Iz712eAGTwC84oYos9nGxmee1oCzQcK+12s9rPWl7NlL+adji9/Ak+HRdDStQ8/rBz2Ojmbwe0tI494W7y5Igq41USDyjtT9hKIZY2tDy3hkYXZUJQc3V6Mlg1rVbjYrP3hv6w6hedmvNql6o58Loa1d3aHtMZe7oAO7guqFUBRVRBy9a0+1qHYthMLGxO3Ze45J8MLY1Cm/UNPdBK2ISHkckhvvHBbiIOdpdK7RYIpbcc0I5AsO4eByt+RjZI3xvGWvBBHuWSnVBrabRZp1MV43F2CXFxGCSVsqqIPCxUhszQSyjLoHbmL2cNzSDyIxwVQoPOCJleFkMQwxgwAsbNSC0ALETZAOQdyXsnVB5dn2FZzKzGghp2N6ZXCq+bRxCO5o8sln853ZB249+V9EmUHP0ymYJZ5uwbWbLt2wtPs46n3lb6J1QETqgQFFU6oIiKoCiIgIiICh5KqFRREHJEERVTogIiIIiIgIiICKKoI72T4LS0j+rYfA/eVunkfBaWkf1dF8fvKDcKIUUERVRAUREBERBAqsQsl1ZFFUUEUVRFYlQqlRZGszhqEg/WjB+or1lDzG4MdtdjgcZwvNwxqDD+tER9RC90HN0i8+0JYp3AyxnoMZCmt25KsDGwu2yPdzHQdVqlpqPhus5MkdHL4ZXrqAFiO3MOLY4w1p+0/JB04QeyZucXnA4laVa/2mqT13cG/wDL9+Oa2Y5A2g2UngI8/YuNZLm1q88cEwlhdvc4swMdUV1NUYXUZXskex7GlwLXYWtXpRz0I5H2Jw57fa7Q81vSls9B7mcWvjJH1Ll0aUk+mwyMsykjBEZPq8DyUR2IWOjhYx7sua0Alcuhec7VJmSZEc3GInrjguhqEphpyvbxdjDR3k8AuRditMp13tqFhq4duDwT7+CK61+Fk9SVr2g4aSM9Cud5PTvY11Obg7AezPUFdWCVlum2VvsyNXGna+GlR1CIetAA1/vbyQbHlC57qnYs5nLneAW1pAb6Lg2AAFvHC19zb8Nuyzizs9jCfDJXroJ3aRD7sj7UHQRFVBEVRATqqiodUwiIKhREAKoEQFQiBATCKoKphAqguEREDCYREBVEVQRFUFUCKoCIiCqdVU6oKgU6qoCqIgIiICKogIiICIiAiIgIqiAoqogIiBARQqhACJ1UQZIoOSDkgLT1If0M91pn25HzW4tLVuFeF3dYi/3BBvFRU8yp1QUFAViO5G8ygyUVUKCdVkseaoQEV68VqwQWY7dqSayJIpCOyjDcbAg2UJRz2NB3OaAOHErlXrGqQzuEfo9kRPqGaQhxHvQdVFxtVbak8nJpbMrGzMG7NZxDSMjn38FuV7UFfTaj7EzIw+JoBecZOEG6ThQuaJAwuAceIbnijHNewPYctPEFceSJkflZA5rcGSBxd7yg7KYOFrxXoZbj60faOkjOH4jOGnx5LkXWUzYtP7XU5xE4mbsX+pGe7jj7EH0Cxc4NaXOOABkk9F4acIBp8JqvfJC4bmuecuOT1XjrbLMmnOiqRdq97gHDP5vVAh1jT5p2wxWWve84AAPFbFq3DV7MSFxfIcMYxu5zvALmaTehfaFWbT2UrTR6oDeDvDglV5n8rrRfx7CLYwd3L+KDp1LcNtrzC7JYdrmkYc0+8L2kcWxuc1jpCPzW4yfrXGJ838rwGcG2oMvHeRnj9i7beYQc/TtVbqMj2RVpmtjOHveWgA93NYs1OWa/JVhpOeIzh8vaDaP/AJ3L5+vqElKO5BHmMS2MOnxkRjl9a+qpQwQVI2VSDFjIcDnd78qjS1jVLOmAPbUZJC44EhkIwfeMLowF74WOkDQ4jJDDkLzu1WXactd44Pbge49Cubo2oiPSJhZOJKQLXg88Dl+Cg9q8+pWbdmLNVkULtu/Y45P1rx029en1WepbfCwwjO1jDl/vBJW/pkLoKEYk/nX+vJ9I8SuZ5QRvp2K+rV25dEdsgHUf/OCDe1qaavpzpa0nZyghrBtDtxJwBxWzWZJDVaLU3aSAZe/AA9/LotR0jNQ1KsIzughZ25Pe4+z8yvTV3ONPzdhxJZeIh4Hmfqygmmumnoun37X2HukYXDO1pPq8PDC1tBlsSuutszOlfHMW5Pu7h0XVY1sbWsaMNaAAPcuTofC5qg/+4PzQdOeeKuwPmkaxpOBnqvBmpUnv2CzHuJxtJwc+C09XJh1TT7MmTAwlpA44cRzwo2LznyibbhjJhZFh73MwC7pjKDrnmiIgIOaIgIiiAnJEQCiIgIiICIogIiICIgQFDyV71CgDkiKqKiIiCIiYQRFVEBEWO5v6w+tBkVFj2jBzkb9anbw/9Vn+YIMzyWlpH9XR+LvvK2Dar/8AWj/zBa2jnOmxnpl3+4oN1ERQFFVEBRUqFAREQYhZLELILsyIiLIKKqIqFTqqooNeXhbrn6Q+xe55d68bHCWu7/uY+wr2UGjDA+WvYgnhLWyOcQSQeawFKSHSTVY0PkcCDk4HFdFRFc50Fs6eyuGx7gAHEu4Y+pbr2l8DmloyW4xngs0UHPpVblam6u50LhjDTk8PsXrptaWpWEMjmODeRblbaINW5WmsSRGOVjGxu3YLc5K2JGufE5uQCRjJGQs0QaFHT5aUDomWtzTxGY+X2r1rUxDVNeSQysIIwRjmtpEGsymyOkKsT3MYBjIxlKFJtGLs45ZHM7nY4LZRBUREBFFUFRREFTKIgoUzxROqDJFOqdUFVWK1rl9lN0bXxyOLzgED1frQbiBeNm1XphpszNjDuW4815V9RpWZRHDZY956DKI2wVVqtmsekTCa/wDJ9mRLnr3LZQXKqgTqgqZQIRgoCqx6rJUECBYCWMv2iRhPLG4ZQeiq0L7r8cm6CenFBjiZs5ystNfYfG99m3Wnb+aYeQQbqq1X36ccbpH2ogxp2k7uvcveKWOeISQva+N3JwPBBmp1WnJqtGKQMfOBk43bSW57t2ML3sWYq4ZvJc55wxrAXF3gAg90WrUvQ25JY42yMfFjc2RhaRnxW0gKqKoCIqgIiIA5p0REBERAREQVERAREQREV6oJ0RVRA7kIVRBOqoCIgYWlrPDTnO/VkjP/AJhbq0tZH/CLPuaD9RBQbpHFc7Wrs+n0xPDCyQBwDi53s/DqukTk571yvKYgaJMCRkluB38UHjb1HUaslezNBCypK8MMeSZG56k8vgtjUrvY3IqjJ2wF7C98pbuIHIADvK1PKOeKTRIXRva8mRjmhpyTjmstTnkqahW1atG6xXdF2UgZ0Gcg/aqM9JvWX6hPUnk85hDd0VgR7c+4ro3YppakjK8ropcZY5uOfctahqUupTF0VeWGswcXyjBe7oAPcujlBxNNumbyemkllkdYj3Mky71g7pj7F62q1iLTqcbrZbG1wNqSSTDiMcQD49F4v0uVvlAJIgRTn/KygctzeQ+JwfrWxrta3Y80lqRtm7CXe6FzgA7u5/8Azig1NOm2eUc0EDphUkh3tbJnmMcRnjjms9KYY/KHVIHPe9uxpG5xJ/8AnFPNdWk1yG+6KuwGPY5u/PZt+Z8F716l2PXbF0xw9lM0Mx2h3ADGDy9yDnaVpVa5NqEdntHtin2tG88Pf4rb7KKLUrbIYjqFmYAGMgBsLccnOP8A/V76XSuVLlqWZ0BjsP3kMJy0/UsRpVuK/Ymq3xFDZO6Rpjy4H3FBo0su8jLTHfmtkb4YKaNOyzZrxX27HRRNNVjvZdw4u95W3X0SWChYqC84xy5HGPOAefXn71nNobJ6FerLZcTAfUlawBwHcg6xXA1wWfTVTzIgWDC8Mz/85rtV43wxNY+Z8xHDe4DP2Lwn02KzcjtPkmEsfsbXYDVB4eT88MtFsUbTHPGcTMefW3dSfFagey4zU/N3tq1Yy8P24Dpn4OSSeQXSOmVjeddAkbO7GS15GVPRFDzl9g12l7zl2ScE9+OSo1vJl7XaHXaHAubuyM8R6xXRlsQ19nbSsj3nDdxxkrCrVq0mOZWjZGHHJwealllOywMsiGRo44eRwQal4RW9ToCFwfLC8veWnO1uOp95Xk9goeUzrMhDYLcWN55BwxwP1LeimoVW7Ipa0Te4OaElv6cWFslus5vcXghBowjz7ymfaj9avWiEYkHJzj0HfzK7Bc1gLnHDRxJK0vSumsaGttwgDkGcfuU9M6f+bOXfRiefkg5ehiKSfUYLEbiyeQFoew4cOKQedaLqT68Ec9mieOAwks8Cup6ZqEeqLDvCu/8ABBqzD7NO+4d4rn5oNuGQSxh7WvaD0e0tP1Fca7pD5deilYCKsuHz45Et4gHxOFuek5T7Gl3j4saPvcnn9x3saRYP0pGN+ag6BOcrCaFliF8MoyyRu0rS871IjhpQB/vWW/JXttWJ4UazfGwT9zUE0TTnabTdHIQZHPJJHd0+xbEld0l+GYkdnEx2B13Hr9S8M6wc/k6De713n5Jt1g85qLfBjz81RvOzg7cA9M8lz9O06anYsSvsskE7t7miLHH3HKy7DVTzvV2/Rrk/e5TzTUTz1QDwrtUGrq7WWtTrV/OjWkYwv35xz4AD3rzfBPSmhMOryWZHPA7F2DuGePXuWxZ0V1zHnd2SXHI9k0H7lK+hR1c9hbsMJ5lu0H7lR1lMLR9GZHrXrh/e/wAE9FQn2p7TvGYqDewpyWkdJqde2PjK4/NUaTR6wk+L3H5oNsuaObm/WsTNEOcrB+0FrjSqGf6Mw+PFUabRHKpD/lQeptVweM8Q/bCxN6mOdqEfthBRqN5VYR+wFmK1ccoIh+wEHj6ToD9Lh/zrE6tQH6Uw+AJ+5bQjjHKNg/ZCuG/qj6kGkdXpDlM53hG4/JPS1XoJz4QP/Bb2VcnvQaB1SLHq1rjvCAqekyfZ0+6f3QHzW/nKZQaHpCc+xpds+O0fNTz28fZ0qTP96ZgXQRBz/OdTI4aYwfSsD8EMurHlTrN8Zifkt9EHPJ1g/mUW/tOPyQt1cj+cpD9lxXQQoNAQ6qedyu3whJ+ahq6ieepNHhAPxW+OSINHzO6fa1ST4RNU8wnPPUrHwDR8lvoitD0a4+1ftn9sD5J6LYfatW3fvSt9RQaPoqDrJYPjK5PRNTqJT4yu/FbyINL0VS6xE+Lz+Kei6P8AZ2/ElbiINQabSH6NH8QsvR9Mfo0X+VbKdEGuKVUcq0X+ULw0cAadGByBd/uK3wtHR/6vZ9J3+4oN1RVRQFFVEBRVRAQIgQYhZLELJdWRFVFAUVUQRRVFFa9vg2M90jV7FeNz+jk9xB+1eyg5klu6NR81Y2Hi3cCc8l60rrpp5a07BHPHxwDwcO8LW1B8kOs15Imb3mNw25xlXSmmzYlvSkCQ+psH5vig6iLk38xunfNM/cR+RZGTke/CTSvPo6cPcC9wa8A8CiusmVzmEx645gc7a+LdgnhnK1QxtmrekleWzMe7B3Y245KDt9VV8/IzZQo2Mv7R0jdxLj1W9ZaI9bqPHDeHA+9B0SMtI5Z6hc6tJcNsQ2HxiOM+2HDc/uyF0XZLTjgei+erSxQyxVb8HZTsfls2M7uPeg6tp1182Kc1cMA4h/E5XpSfKY3+cTwSOB/5XID3rVDGx+UR2tA7SHJx1OVhWhjGr34dg2PY0luOCDoPuVmMD3WIw0nGS4YyvV0jGR9o57QzGdxPBcPSacEmm2Wvia5we9oyM48FlXdFJ5PQmyXFrHcA3mSDwCDqQ3a1iQxwzNc/nt5FSe/WrvLJJDuHEhrS7b445Lm2DZGq0Zp2RxhxLQ1vEge8rK1HepWbFmoGTwvOZIuo4KjrRSMmibJGdzHDIK8p70EFiOGUva+Q4adhwT4qabNDYoxPhaWsxjaeh7lqa96opP8A1bDVBty34YbcdWQSB8nBp2+qfivGTV6sds1z2heBngw8fcO9eOs4bd05/USq2fU8p6jv1onBBsUNRjuSyRdlJFLHxLJBg471uPcGMLsOOBnDRklcwjZ5UNI/PgOV1RwQcga46aN5q0ZpXsJBaeGB7/wW3p+oxXqrp8dmWZ7Rp/NXhobsS32dWzk4WvFXM0+sCD2XjaMci7HFVHrNqltlYXY4ITW57HPO8t701edlrSIbMXFrntcPctfSrmlOoMbabDFNENr2yN48FsanIybQe0ZGImF2WNxjhngcfag29TssibCwtiMkpwwy+y3vJWhHeNTUYYTLWsRy8N0LACw/DostXc7zWjfiaJmQ4L2jjkEL1h1mpZMcdGPdO8j1THjaOpKD0fasx67FWeWCF7C4Bo4/EpFPZZrzqkk3aRGLe0FoBHFTUPV13Tnd4ePuXjqUooa7Xuytd2DojGXNGcH/AOFB6RTWY/KB9N9gvidFvbuA4Lwr+fzaxbpvuuDGtB3BoBx7ug5rDzp8nlFBabVnET4trfU4kceOOi9q73N8prEvYz9lIwMD+ydtyMe5FYVGXH6hZ0196TsmAO3/AJ5HcD0Xtpm+LUrmmyzSSxtaHMLz6wz7/isYjK3yklnFWx2MjAzf2Zxnv8FnG2w3yjksipN2L2Bm/AHHv58kQ0MFxv15Hve1kpaNziThZaBlrr0Rc4iObA3HOAvNsd+hqlp1ep5xFZIcHbw0NPvXppVW/WvWnTsj7OV24uB6+4IOjbZI+pMyE4kcwhhzjjjgvnqdmk50Fa5WNK5C9pDy3g4g9/vX0c7XSV5GMOHuaQD3HC5VqlqGoU2VrUVZrgRmcPJIx3DHNBZ+1s+UD42dg7sogWtmBIGeZAC9aelyQ3ZZppIezmGHQxsIaT8SmoaS+eWKxTsGCxE3ZuI4OHvXpSp2mydvestmmAIYGj1W+/3oNTQatcy3wYWEsnc0ZGcDPRatZ74NF1eKIkCKR4bjoM4XVoafPTmsSGyx/buLy3s8YPu4q0tMNWSw58/atsEukYWADJVHjX08X9JgjNuQ13Rj1WNaB9yk9Evhqejrf5atuEZec7wOBCf+n4g7EVuxFD1iY7gtyfTopG12xPkg7D2DGcINTS700uoS179YQ2wwes3k5oXXWtBSZDO6w58kszm7d7zyHcFs8VBUTCICISBzIHiVi6WJvtSMHi4IMlV4i1WJx5zDnu7QLCTUaMRxJdrtPcZAg2UWida0wfp0J8DlYnXdNHKw530Ynn5IOgqud6aqcNjLT/o1n/gnpZp9ihqDvCuR96DoItAalI5pLNLvH3FjW/eU8+un2dIn/alYPmqOgi0WWb7nYOmbB77DVTNqZb6tKu1396ckfY1QbqLRDtXP/Kot/befkmzVjnMtJvgxx+aDdVWl2OpH9Mrt8ICf/wBlj5rqBPHUwPo1x+Ko30WkKVsn1tTlPhG0fJHUJXHjqNr4Fo+Sg3U4rSOnbmgOuWzj/uYUGlQfnTWneM7kG/xU6rTOlVD7Qld4yu/FBpNHOTAHeLifmg2y5rebgPErT1eSP0Tab2jMmJ2BuHHgsvRVAnJqRE+8ZXne0+m3T7OyrC1widtIYMg4Ko9xfp7ATbrjgOcg/FYO1PTsZdcrHH98FWnWr+ZwEQRcY2nOwdwWw2ONo4RsHg0KDTOs6Yw486j4fqtJ+4LH05R6STO+jA8/JdDOOXDwTce9BoemIXHDK95/hWf8wg1Tdnbp2oHuzDjP1ldDJKio5/pGyfY0i2fpOY3/APZXz3UCBt0hwP8AesMW+U6qDQ841V3LT4G/Ss5+5qb9Yd/yqDR75Hn5LePNDzQaO3Vzj8pQb4Mefmgh1U+1ert+jXz95W+UQaAqagfa1TH0a7fxVNG0729Un/ZYwfJb3VQoNE6dJ+dqNw5/vAfJUaYwn17dx3jMfkt3uTuQaXomt+c+w7xmd+KDSaWD+TefGRx+a3uqINMaTQH6LGfHJWQ0yg3lTh/yBbWOCqDXFKq3lWhH7AXo2CFvKGMeDQs1RwyEEDWjk0D4K5KIguT3qZREEHVERAREQEREBERAWKyUQFFVEAoiICIogBVREBERAREQEREBEUQEREBQqlQoA5IgRARERURVRQEREBRVRA6IiIAWjpH9Ab9J3+4reC0dI/oDfpv/ANxQbiK9FFARFEBRVRAREQYhZBYBZhdmRFUUEUVUUEREUV4XONWTwXo05aD7ljYGa8g/ulacV6QxMxTndwHEAYKg87zJnajWlige9sWdxGOqT1569wWqbNwk4SxZx8V7eezf2Cf7PxQ3LH9gm/zBBqPZcFqdzK28TtABc4erwWJq3H6ZE0xtEsDw5rc88Lc87tf2CT/OFPOrfSg//UCDWjivv1KK06BrW7C0gu5BeD4rUluxJFVhnaX4y445Lo+c3cf0A/6oXNNXVWSPNYGJjjktLwcFBsysn1Gg+F8QgsROBAzw9yklbUp5608nYsdEfZByPFetcX4I9orMc48XPdLxJ+peva6j0rQ/GQ/git371yZKVyxXFafsSwOyJMkuAytjfqR/5Fcftn8Fc6n+pVH7RUGFylO6xDYqSMbJG3Yd4yCFjBp9mG86y6yHOe0B2W8z+C9f+Jn+yj602an/ANWuP2CiMKVGeq2dvbsIlcXexyJ+Kwj0gtoGq6wS3duaQ3BBXt2epH9IgH7s/ir2Go5/pkQ8Iv4orxk0l83ZOmuyukjOQ7AAHwXt5hI2d8sNt7A/Ac0gEcsZTze8f05vwiCeaXOuoO+EYQbFSsypAIo8kZySeZPelyrHcrmGUHaTkEcwe9eHmdk89Ql+DW/gnmM3W/Y+GPwQebtFrSBnavmkc053ufx8F7SabBJYZO4yb4xhpDzwU9Hu/OvWT+0B8k9HDrbtH94gzdp0D7IsuDzKOTtx4Lb954BaXoyI857R/fFT0XWPtOncO4yu/FBz9PZUs6peD3guL8sLX4yPdhdyGGOtEI4mBjB0C0hountxiDl/eKyGkUOtYO8XE/NUer6VKSbtZIITJ+sQF6SGvLhsphfjkHYOFrjStOIBFWJw7+azGmUG8qcP+QIMxYpQtLRPWY3qA9o+xa82oUKsEj68tXtMZDWvaNxWwKFMcqkH+mF6Nq12+zXiHgwIjhRatWvXK9iy+OsK4JIc7O4nuXT9OaZjhbafBrj8luiNg5RsH7IWYOOXBBz/AE5Q6SyO8IXn5J6arn2YrbvCu78F0MlXJ70HPGrA+zQvn9wQnpOUj1dLunxa0fNdDKIOf5/cI9XSbB+lIwfNXzvUnctKx9Kw1b5OGkk4AGSVzjr+lDndYfAH8EGXb6oeVCBvjY/gshJqzv0em3xlcfktyN7Jo2yRu3MeMg94WXRBoj0uf7C3/MU7PVjzsVG+EZPzW8qg0fN9TP6fCPcIP4q+a3zz1LHhC1bqINM0rTgA7Uphjq1jRn7FPR8v52pWj8Wj5LeRBpjTsuyblo/vMIdLhOS6e04/4xW6iDSGlVduCZ3eMzvxVGkURzhJ8XuPzW6EQaY0jTv7HGfHishpdBvKlB/kC2lUHg2lUZ7NWEeEYXoIYm8oox4NCzRAAA5ADwCu496iILknqmURARRVAREQEREBOiIgIiIHVERBUREBeVlu+rM3oY3D7CvVR43RuHeCEGvpxLtMqO74Wf7QthamjHOj0vdC0fUFuIJhMKogIiIGEwiIJjiqoqgIiIBU6qogBECBA6onVMoCIiAimcFVAREQOiIEQQInUogIo4hrS5xDR3k4WQQFERAREQCoqogdVCqVCgInVEBRVEBRVEBToqogIiICFEQFFVEBERAToihQAqoOSqCIiICiqiiiIiAoqiCIqoUDqtHSP6A36Tv9xW91WjpH9BH03f7ig3VFVCoChVUQERRARFEGIWYWAWQXZlVURQRRVFBFFVFFYvGWOHeF41DmpF4YWwtalwrAdznD7VBjduNpsD5GSOaTjLRyUs3W167JnxSEOOMDGV561/Vsh/VIP2rxoTM1KbtnnhDwZGe/9YoOhG4vjDi1zM9DzCyXjcsCtXdIRk8gO8laz7c9WxCyyGOjmOA5oxtd3IrfRcttq/LYsQxtiaYzzPHgqdSd6MbOdrXl4Y4nk05wSg6aLUilljZLJNI2WJrNzXtGM96579UnayKdkgfuIzCIzwHioO2i5U1i87UBXgdG1r49zdw5eKj5r1SxVFmdro5HbXFreR6IOsuadaaHEClbODj+bW090h1FrGSERtZue3A49y5jrlm1FJNDJO1wcQxscWW8O8qjsGZjY43vy3tMAA88novVcG66eeGjNOZIZO0DXM5ce9b9xkzRC3zhzIGkmWQuw7HTioN9FyNMtufqFiuyWSWINDozJz//AItaCzFO98NixNBeDj7TyG8+WOWEg+hRByHeiCp0z071wo6ok16zXlmldG6MOxvPEd3gsaVKP0laoPfIazQHiLccHPeqO8DkZByO8LB1iBknZumja/8AVLgCubpDBW1C7UjJETSHMbnlladivH6OtQwQiy4FzpLDgBg8+B6kIPoZHshZule1jR1ccBeZsVpDJCZoyQ31hu4gLiag1tjyZgneN0jA3DzzHHC6dTTaTYWPbXYXPjGXEZz4oM6PmdShivM3zdhOXl3DPio/WNPjYx7rTMPOG4ycrT0KJj9Lnhexrg2V7cEZCx0CtC/RH5iY5zi5riRklEdS41k9IuFl0MeN3axnGB4rkQOqstQ772o4cfUdLkMefivB0zv/AEmw5dhsuHeGV1Z6MNyo2Se3K+DAeDkAD7EHnd1OSLVq9ZkMpZxJwPb8Ftz6g2GSGFsMj7Eo3CIYBA9/RaN9wOqaTK0na7cBnnyC9r0rTq1eCBkYtOafyzhnY3uHeUGxS1BlySaIxvimhPrMfheR1Kd8MtivU7SvGSNxkwXY54C06LBW8pbLHzdpuiBc5xGSeCxNGaCOW5pFoiPLi+B/FuRzCDuxv7SJj8Y3AHC1bl18VuCnA1nbTAuDpDhoA+8r10+x53Rhn27S9vEDktTVq9K5Zgr2SY5XNcYpQ7BBGOCDYqzTl1hlxjG9ljBbnDm458VypLbDVdarnTYgMlsT2gucPkV66ebcdq1ps1jzljYstkPEtzwwV4aZq9SjW80vs7GaH1Sdmdyo97Wr2Do0d2q2NgJDXAjiD7llet6nSgjuySQ9iXNDoQ3kD71561aE+gOe8dmZXgwsPtEZHTwWWszxT+Tzezdve4M2hoJORjKg29RvOjnr14nOaZgXF7GF7g33BeNae7HqjI2ts2Kjx6zpYtpYfqC8rgsEUtTpRukdEzbJHgg48Fs1dRt6hLG2KpLXjBzJJIMcO4INXzyOa9aguXJqk7XlsQDy1uOhXarNkZVhbK4PkDQHOBzk965dtrLTp4b+mzyua4iKWOPOR04rc0avPU0uGGycyNHLOdo6BBuoiqBzARQclkEBERBUUVQE6IoOSCoiICIogyRToiCooOSqAiKIKiiueCBlOSiHkgqIoUFyig5qnmgqNPFTkq32h3INHReGkVm9zSPqJC3loaPw01jf1ZJB9Tyt5APNVYqoKixQ8kGXRQ8j3p0KmOCChAp+b714WTcFmsKzI3Qlx7YuOCB7kGxniiEcVqXbNmvsFei+1uzu2uA2/Wg2845oThaNSe/Zc9s9LzRu31Xl4dx8AvLQrE9ivObMvaPjnczcRjgEHTygUBDsgOBx3FcfyoL46Ecsc0jMStBa12A4e9B2c8UXjavVakjW2LDI3O9kOPErT1SR7ZIizUjWD28I2xb3O94GMoOl0QcVz9HeZYpJBqDrjc7fWYGlh6jC6PRBiXt7TZuG/G7bnjjvwsguHTgjreVllkYOHVw45JJzkdSu4EBYnmtDUNUfQsRMfVJikcGiXfhuff3LOvdls6hPCyFpghO102/mccgg3QtS1qlStZirPeXTSODA1ozjPetwBcfyh/ndLd3Wh8kHXOG5c44AGSSuYdZY2EWXVpRTLtvb8O/Gcc8e9Z+UMhi0W2WnBLQ3PuJAKj4mu8mXRYG3zXl+zlBsXq9exBvmrG0GDLYxxznrheGgPa7SYmtLssy1wdzac8vgvLSH25dJpvhkiADNrhI0knHJb9SsK0bhnc57i95xjLiqPPUp56tN9iBkb+zGXB+eXuXlSvSS6Ub1p0ULC0uBGcNHvXrqozpVsf8Aad9y+apW+zZRZqTD5gAezI9kuzzd4KDv6VLfsxtsWxHHG7i1gaQ4joT3LVuXL1XVq9aSeNsE54P7Pj4LtAhzQ5pBB4gjkVzteo+e6c8M/novXYRz4IN6c7YZCX9nhpO/HL3rlU49Rs6V27rjxPI3dG0MAAHTPDqvKLUDqukQQ5xPO/spQOgHFx+I+9dwANAa0YA4ABByPJy3LbrTGzM58zJNpa7HAdPmvXU2yS3qleKxLEX5c8Mdj1B/Fallo0nXo7LfVrXPVk7g5bmm/wAqs2dQdxbI7sofoN6/E5VHtqTzFp8gYTveBG09cngsbsJj0p8cUr4+zj4FnPgFLJ7fVK1bm2Jpnf8Ac35/Uve4M0p/8N33KDX0Nxfo9VziSSziSvWe9BBN2Li58uNxZGwuIHeccl4eT/8AUtX6PzK1YzJS8o7bzE+ds0Yd+SGSzuBQbtXVaVuYQwTbpD+btI+S3VzNGpzV3255mdn5xJubH1aPeumgiIqgiIiAiIgKKqICqiICHkiiAOSqg4hEBFVEBRVRRRERAREQRERAWjpH9BH03/7it7qtHSf6H+8f/uKDdUVUUBRVRAKIiCIiIMAsgsAswuzLJFFVBERFBFFVEEWvU4CZv6srlsLXr8J7Lf74d9YUV5au5o02bcQMjhnvXPkjaytHqNN7WyMaO0aOTh3Fda02VzAIez3Z47xkLW7PUAMbq2O7aVBrWbTNT00+bn8szD+z68FLliO/DWjhO6UyNJb1bjnnuW0I9QHJ1YeDCoItQaSQ6sCeZDDlB415o2axaaXgbmj61r1p4BStNkaJGdsSW4/NJ5re7PUefaV/8hTs9R/61cfsH8UGlUhZ28tenKX1ZIjkZyGFKmpvqxNpTVpDZZ6rQBwd3Fboh1FvKeuPCM/inY6jz85gH7v+KDXmlMesVXSglwjIeWtOASt3UaouU3xj2sZae49F59hqP9si+Eaeb6gf05n+kEE0ftpKpmsjErztPgOH4rSgmtaPJJXdWknhc4ujcwZ59FvebXz/APUAPCIJ5pdPPUXDwjag8L0VyfTmSOj3TCQSCMcwM8ljcNux5tOajzEx+XQk+sfeQtkU7f8A7nL8I2/gnmFgnjqVj4Bo+SK1mNu+mRZ80LWSR7faHq+KluOS5A+GxQe6cEiOUAY9xytv0dKeepW/gQPkp6LJ537h/eIiW5rlGtX2RNma0ATOJ5BdEesAR1GVznaPE8bZLVt4PQynCvoav/1rR/fFFYtrW26262Im9kW7Pa4+KsdW1HrElvZGIntDcb+PjyT0JTPtdu7xmd+Ko0PT+sLj4yO/FESCtYj1aa0TD2coDcbuIHevCKlPDDNU8+gbXeSc/nYPRbI0LTP7KD4uP4rIaLpg/Qoj4jKDRFTGkmi/UauM4zkcBnPet+vbr16rIpL1YvY3aHBwx96zbpWnNHClB/kCzGnUW+zTrj92EHNpTVKMczfStd5lcXZ4cCfisaFmhQrPgZqsbg4kg7M4JXXbUrNHq14R4RheojjHsxsHg0IOFXs6TXqSVJLvbwv5tMZ+QWrFHpUbg1lq9LDnPYhjtp8eC+pAxwAAWWUHDu2qF9sYfBezEcsMcTgQvOZtGdsQ9HaiDGMBzWEO+JX0GUyg4DIqrJ2TRaJa3R8s8M+85PEq9iHPe6PRrQ7QkvaJ9od4jK76IOay3fbGGR6Rsa0YA7VoAC87DbtsAWNJrP28u0lBx9i6yIOXBFqNdmytRowtPEhrzx+xZSQajM8PfDp5eORc0uI+K6aIOeWauf8AnVG/uyfmsux1X+3QDwh/it5VBoea6keepgeEIQ0rrhx1aUfRiaPkt9UINAadOR6+qWz4bR8l71Kprbs2Z5y7/qvzjwWwEQFUQIIOCqgVQVERAUVQoCKA5VCAhCK9EEHJB3K4KIHUJ3p1TCAOSBADhUcFQUV6JhQTqnQq4TCCIVSEQQ8leiIgIr1RBD3KhFVRoaUCK0rT+bYlH/mVuPOxhdtc7aOTRkla2nDHnTe6y/7eK3B7QQcVmu9vXklrUZ5ezJ3N4DaB1J+S2o9Vgk0kajhwYeGzruzjH1rX8m8dhfYcbW2nj4LkVY3y+SDxG0SGCyXuZzyAQeSDrTavNTmgFuGFsUztuY5dzmH3hdfHcenNcOvqWjSxx+aVIDZeQGxCEA58ccveu6g5NG9bfrU9C32TezZuYGA+uO9ekM9x8moSRlssUJLIWBuC9wHHj48F5a/DLEYNSqNzZru2kfrNP8fvW15vNW0V0NY/ykREg97zxJ+tBzLd+3SjpvltsdO97RNW2j1QfDiFtazYtVtQ0/sp9sE0wY9gaOPLquY9k02hMgraZYEjHtfM94wXuB4njxK3tWbbtjTnspSb4pRK9uRwHdnPNBNTdc/9Q1K0Vx8cU7HHAA9Xgc+J4dV6W681SCq2fU3+aMeTM57iJJO5oI4n4KX4bcut0rcNVxjgBDsuAzn4+9emr07c1ylbqtjkNck9lIcDJ6oPHRpXN1q5Wb27YNjZI45nElv1k4XNiuCJ9rT34iis2nsfO4ZDQeg966sdLU26wbxdWHaMDXgZ4AdB9XNYx6RK+C/DaELo7TzI3BOWO6IOnUpV6MLYa0TY2DuHE+8nqud5Vj/griekjStvTK9upXbBanZMGDDXAEHwKurUXalTNbtRGxxBcduSg09Msed6pMbzNl2IYijPJrD1b3n3r1tva3XIhWj33TEQS93qMZnmfera0h1p9aZ1p0diAYEsbACfFZWdJFixFZNuaOdjNjpIsNLgg1tEY+PVNWje4Od2ocSBgEnPRdpc+to1SpcdZiMxeRydISM9/vK38qDk4x5Xn+9U+a6y0zplY3POnCUz/rGV3Lu58ludEGhrAZPXFHa10tk4Y09Mc3fBaei2hSmfo9nYyaIkxuHASA8frXVNSu6yLLoWGcDAkI4hU1Kzpe1dWhMmc7ywZz4oPZcLymnijbSaZGh7LDXlueIHeu4nUnHHvQat2Fmo6fNCxwLZWeq4cs8x9oXMF2T0KaRglN4x9j2YYefLOeWMLuZ4q5KDW06r5lQhr8yxuCe89VsqIg1tTEjqE0UMLpXyMLAAQMZHXJWnplFz9IFHUKpAbnm4HOSTwxyXVVQcLTK+rae50IiZLV3HY18nrNC7gJ4EjBxxCIg5lHSGU9VsWmEdm8fk2/qk810yiINPVaI1Ci6Au2uzlru4r3rwsr14oYxhsbQ0L1UQeENYR2rFhztz5i0cvZaBwH3/AFrKxEZ4XRiQx7uBIGeC9UQaun0hQgEDZnyMHshwHBcGU0LOrW327UtJ4cGgBxbuAHPK+nWEkUUpBkiY8j9ZoKDjaY0C+z0fcsWKoB7YyElvuwT1XcUADQA0AAdAqgIiIIiIgIiIIiIgIiICneqogDkqoFUBROiICiqiiiInVAREQRERA6rR0n+hn/Ef/uK3lo6V/RHe6V/+4oN1RVRQFFVEBERBEREHmFmF5hegXZlVVFVAUVUQRRVRQRa8ZxemHe1p+9bC1+WofSi+4qK9JZBFG57gSBxOBkrCtYitRdrC7LeS9XcWke5cTSnGna7F5/J2Mlp7nA8lB1LduGoxrpnEbjgADJK9Wnc0OGRnvXF1vMsu/PqVy34kldkuAi3ngA3KCRyskc9rDlzDhwXlcuR0498oft7wM4XMpukqX2SSn8ncGfA9Fvay3dpdj3NyiodUhawPdDOGH87s+C3hxAI5FcytqML4K9ctc4yANOWkDl3resyitVkk6MbwH3IEE8c5k7M57NxYfFYXbjaUPavY9zBzLei5ensk02+yKVxLbTd2T0eunqbQ/Tp2n9VB7V5mWYGTRHLXjK8b96OhE18gc7ccADmtDSCaVt9B5JY4CSInu6rx14ecdo8H1KoH+Y/wQdyF5lia9zCwkZwTxXovKs7fVid3sB+xeqgIiIKEUVQFQoqgKoiAqoqgKhRVUFVFUQVCioQFQiICIiCoiICqiqB1REQAslEQFVFUEHVZKIgoREKAqiKgiKoIr0ToiAiIgInJEBAiICImcoCJ1RBVETqgqiZ4ogqKIEFVHNYgqoNWj/P3gf8Ar5+trVtOAc0g8iMHjhatT+m3x/3Gn/wC2ig1ItMowte2OqxoeMOHE58eK9q9WtVz5vBFFnnsaBleidUHnHWrxSGSKvFHIebmsAJ+K9cqdUQXPNMqJzCguVCUXhcNtsH8ibG6XcOEnLb1Qe/MKhAPcvG1JPFDur1+3k3AbN23h35QexUPBadaxqEk7WzUGQxcdz+13EfDC19LmsO1XUoLE5lEZbtyAAAQeiDqHkr0XlFYgmJbFPHI4DJDXAkLT8oIy/RLDhJIwxt3eo7GfFB0c4KLm1r1eno9GSzLsD4mAHBOTgJqcodXgey9NVD3YaGRZdIe7B4oOki5OkcbcrTqFueRgw6Kdu3HvwusDzQa9i5VrP22LMUTsZw5wBwvWOaKSATskaYsbt+eGO9fLmeq25LNrmmSbppPVleCWtbyAwuj5QubHpdevBhsU8jIxt5bFR0YdRqWJGxxTAud7OQRu8M81s9VyfKNvY6XHPGA19WRrmEdOmF1In9pG1/6zQUGjY1iCvbbWfFOZnnDWhnteHFZ6jqLNPbE6SGR3ana0NwTnuwuXr0wq67p9hzS4MaSQBxPP8VuaRs1F3pOaQSS8WxxjlAO7Hee9BtzWZI6nnAqyFwGTHkbgF56VqHpKB0zYTGwHaCXAklb2ePFcDT3eitemoP4QWTvhPTPd/8AO5B0NQvT1bFeGGsJjYO1vr44jnn3LVv6tbo24YJK0IExAa8yHHPHHgtqD+U6tPPzZXHYx+PNx+4Ka5p/pHTnxt/nWetGff3fFBv4cW44B+PhlaOl2bVsSvnEIja8sYWZ9bBwT4LUras+XyfEreNvhAB3yHgD811KkDKlSKAH1Ym4JP2lQebJnv1N8TXYiijG4Y5uP8FrOuWm67HTe2NsL43PGOJPxXrpJMteS2Rg2ZDIPo8m/YAta3w8p6R74XhB1lgJYnOLWysLhzAcMhaWvGcaPY83zvxxxzx1XJ1GOjaoUGUWRvl3NAYwccdd2EH0vMZHEIsIY44IWRRsDGNGA0cgsyUERMgpnJQEUynVBVEzxTKCoplMoCKJlBSimeKICIiAiFRBVCnHqhQAiBVBERCgKKqICIiiiIiAoiIA5rR0n+jSf4z/APcVvDmtHSv6PJ/jP/3FBulRVEEToidFBEQogiIiDyCzasAs2rsyyVUVUBRVRBFFVFAWtLwuwHvDm/NbK17HCauf75H1hRXsVx5YhPpznQuBlryF7cHuK7BAIweIXmyKOPOyNrc88DCg5FnJ0OSWXAfKQ8j4hbNyww6fHG2RodOAwHPfzW7JDHI0B8bXAcgRnCxNWucfkY+HL1Qg5t7SWNqF7J5i6Ibmbn5HBer7cdvRZJN7QTGQ4Z5HC6LmNczY5oLe4jgvLzStjHYR47toRWvpfZzabXztcWgfAhY6m6OeSGk6Tb2jsu44OAt2OKOIYjjaz6Iwo6GJ797omOd3luSoOVqelxRVXWI5ZRLF6zS+Qkfatjz6C3pD5DI0ExkOBPIroPa17dr2hw7iMrEQQgY7GPHdtCDk3wZqFe9VcHS1wCcd2OIS0wReT8pncBLP6595PRdhrGtBa1rWjuAVc1rsbgDjvCo1dKnZNp8Ox4JawBwHMLcWLWhvsgDwCyUBERAVUVQFVFQgKhAiAqoqqCoUVCIKqIgqBRUIMkUVQEUVCCoiBBUUVQEReLrdZhIdYhBHA5eEHuixY9kjA+NzXNPIg5BWSB1VUVQAiDmqgdEREFTqiKgqoqEAIg4IgIiICIiAiIgKAKp1QTqqiBA6IicEAohRARFSgnVXqiINStw1K6O/sz/4rbxxWpCcara4c42H71uIOWNY7SzPWhpzvmix6hwM+/3BelDVI7dexJJG6B1UkSscc4wvKp6vlNqLcgExRn7FoV2ec3PKCtC9u+X2QDzOCg959efHVZbEdcwu49n235XHfj5LswyMmhjlYcskaHDwK4Gn6zQipxxWYOztxjYYxFxcRw4eK78Be6GN0rAx5aCWj833IObYuXa+uV68j4W1J87XiM5yPzTx5r332ZNadFFPivFGHSM2D2jyGfAZU1uo63p7hF/PRESxkd4V0tkzNOdPMNtqwTI7I5E8APgMIOZds34KMtmxdMFwOLo6zA0t2g9Rgnl1ytnW7Fk6HHbr2HQ+wXBgHEHHXotKtFcGm3aj9PlfcmLt87iMO+PyWzYhu2PJoVPNHNmIa0N3DkCOJ7uSCeUZsMZRkgtyxiSVrC1pwOPI+9Z29MdW06drNTlax8gdLJO/k3qAR3rLVa1y7RpxxVsSRSNkdueBjAxhe2s0ZtSoMZFtjlZI2TY85acdCg0IHRQ+UlTzSGSCvPE4Fp4B+AcHC8bd+TTtX1N8TCS9sYL8ZEY/WI6rcsafq1m5Wuumqxyw5AY1pIaDzPvXvBp9luqTWpnQPimYI3swckDqg2tNrVatOMVMOY8bjJ1ee8qawA7R7g/7LivDStNs6a57POWPrOcXNi2HLfcDlbl2u63UkgbKYhINrnBuTg80HA0ewDYpMvt2tEI80/VJ5E/SXU1SWJlykOw7a2XnsQXFrW8OJKwfoUUmmxUprErmQnLHhoDh7l6TaLDZgijsT2JHQnLJdwDx7sgINWuJYfKmYWJmPe+uCS0bQOPALsk7QSeAHEk9Fox6HRjsRziF7pY+TnPJye895W+8NIc14BB4EHqg0tRlqT6VO6SSN8LmEAgg8emPflcy5Tnb5M0y5pdNU2SOb1wOn1Low6ZpVSXtY4IGOzkEuzjwyeC2TdqtJDrMI8XhBzNdnjuaRHDXc2SS25oYGnJ7yfgutEzs4mMH5rQFpx2NIryGSOSnG883N2g/Yszq2n8/O4z4HKDla5YibrunO3tPZn8pjjtGeqxv1TpM7dS0x3qyHD4ACQ4e5dU6tQ5iXcfdG4/JX0tWPFonI90LvwQWlfjuj1WSxvxktewj7Vq+UNF9qmyeuCbFZ29mOZHd81snU4ukFl3hCVBqOR6tK2f3ePmgz02u6tSjZIcyEbpD3uPEra6rS8+l6ada+IaPmhuWemnTfF7R80GnBo7oteksjhW/nGtzw3nhy+tdHUIpZqE0MB/KSN2Ak8geBP1ZXkLV08tO+uZoQ2NQz6tGIeNj+CDbZG2KNsbBhrGhoHuC51unbl1WC1G2LZCC3DnnLs/DgvYy6njhWqt8Zif/ANVN2qkezSb4lxUGOuPDNLlZ2nZvlwxpHeTyWoyprFaIOFyk1jB1jwMeOF72al+7AYbDqJYf+244+1aMXk1Kx4cbcbscmvjLm/VuVHZ0+d9qhDPIwMe9uSBy+C2CFoeb6jjB1JgHc2sPxQ1Lx56rIPowsHyUG9hXC5/mNnjnVbR8GsH/AOqejXketqV4+EgHyQb+Ewuf6KZ+dcvH9+VRpMHWe27xsO/FBvlp7k8VoHR6R9psrj75n/inobT+H8nz4vcfmg3S5oHFzR4lYmaIc5Yx4uC1RpGnA/0OM+PFUaXQB/ocP+QIPY26zedmEfthYm/THO3B/qBQUKY9mpAP3YWQq1m+zXiH7AQeZ1OgP0uH/MsTq1AfpUfwWwIYm8oox4NCyDWjk1o+CDUOr0M/z+fBp/BPS1M8nvPhG78Ft4HcPqVQaR1Wt0EzvCJyh1WLpBZP7oreHNUoNEam08qlo/u09IH+x2f8i3kKDRF6U8qFg/UPmr57ZPLTpvi5q3FeiDS87tnlp7/jIE85unlQ+uULdRBo9vf6Uo/jN/BXtdQP6LCP3p/BbhRBpb9SP/Irj94fwTdqR/Mqj4uK3VFBp41M/nVR8HFNupf9WqP2Hfit1ToitLs9SPOxWHhGfxTstR/tcI/dfxW4iDSEF/P9Nj/0f4rDRg5tWQPducJn5OOfFdALR0v+bsf47/vQbqhV6IgiFEUEREQFFVEHkOazCwPBzh3FZBdmWYVUCqgKKqIIoqigi17XBsZ7pGrYXhc/o5PcQftUV6lab9SqskMbpMPHMbStwrlSvjh13dIWta6LmfFQdGKWOdm+J4c3vCyXL0r1rlp8IIruPA9CfcvaTUtplc2BzoonbXuzj6gg3kWqboFqGHsztmGWvz8lYLfa2pYHRljoxnOc5CitlFz5NUDIXTiB7oGu27wR9yyZqO6eGN1d7Gzey5xH3IN5R72xsL3nDW8SVrR29159V0RaQ3cHZ4EL3sSMirySSew1pLvBAbPE9zWteHFwyMceCPnhjdtfKxru4uAXM05grStdHULW2OIcZN2OuPcqxle9astmox+cRY5uzu7uOFR1WPa9u5jg5veDlVculeayjOY6ezsHEGNjh8Vj6XnNVtllImLGXuLsY8O9B10WpZumOOAwR9o6c4Zk4A4cyvOrelfekp2Y2NlY3cCw5BHxUG+quWL1uaOSasyAsY4jsySXkDqumDloPeEFVXObbsN1oVJezMT2FzSG4KV7dk6xNTmLCwM3sw3BVHRVXFr29UtWbVdhgjdGcbyCQ0e4dVt6TamnZNFZIdLC/YXAYz70RvhVamounZRlfWe1kjGl2S3PJcuJurW9NZbju7HBuWxhvt47yg76oC4npaWXRI52DbO94iJAzg9+FhIy3DZhlpMuOIOJRM7IcPrQbr7FlmtQwPezsHtJAa3j8SvW3YuxTba9ETMxneZQ1eF47da092MZ3BeVyR9nV3VuwdPFDGHGMPDQXHqe9B0KM1qbebVZkA/N2ybsrGlC+oJ+3uGbL93r8Ng7lp6XStVrk2YxDUkHCPtdxafcvPRYmR6lqdcjcwOHBxzwQdkTRGN0gkYWDm4EYCjJ4XxmRkrHMHNwdwC5Pk61rWXocDa2cjb7lhocLH09QrvaHNErhgoOnJqNKOMSPsxhjjgHPNJ9Tp12tfJYYA8ZGDnIXN8n6ld+kPLomueXOaSRkrPydgiOlyfk2l5e5pJGSUHSmvQQ1RZc4uiIzuYCeCk1+GGm20Q98JG7LW5wO9c3S/W8nLMTvzO0bj6161yJPJU55Gu4fYVR1IJWTwsmj4seMjK87dtlXswWOkkldtYxvMleOjHOk1voYWGr1IbjYI5JnQy7/wAk8dHYUGxXtvktPglrvhe1odxIII+C5UsVFxmkraZVkbG4hz5ZA0uPXAXrQsX6upCjfLZt7CY5gOOB3rV0qTT4WTV9QjhZYjkduMjeYzzVG0NYZHogtUagLI/VLMgCP8Us6rfhqxXPNI21SG7tzjvOeoHQKX7FabQrhrNYyHkxwGA88OSwuTRyeSY/KNJ7JrcZ45GOCDoX9QFeKv2W3fYPqF3ENGM5I6rUgv2YtSjhMzrkEvAuEBZ2Z/BeEjpTS0u7Xb23m4xIwc8Y4rdh1jz6RsNKCYPJG50jMNYOqg8XW3WL9yvLffTfGQ2FrQACMcySOPFdWmJW04W2HbpQ3D3Z5nvXMuea3ZLNe/Wk3RuxHKyM5IwORC2NDgsQaYxlku3ZJaHcw3oCqOiiiqgqnVCEVF5IiIHeiqcUBRXB7kPDnwQRFDJG32pGDxcF5ut1mcHWIm+Lwg9eqq1TqdFpwbcOfpodSpAB3nDSDyxkoNpQDitQ6rUBIDpHY/VicfknpOHhthsu8IXINzHFMLU8/J9mjcP7sD7yp57OfY02yfEsHzQbuFFpedXz7Omf5rDR+Kom1Ij+hV292bBP3NQbiq0WnVyeLaDR9J5P3KGPVnE/yumwf3YHH73IN9FoitqPN+ptx/drNH3kqGhacfX1a0fosY35IN/plXBWgNNO0h2oX3Z5/lQPuCDSq+fWmtv+lYd+KDNnDV5ffA0/aVtl7W83NHiVyPRVL0rsdE5zTDuw6Rx458VtjStPBz5nEfEZQXstNildMW1myHiXkjP1rFlnSoHbo5KjHd7C0H7F6ijTHs1IB+7C9GwQs9mGMeDQg1XanpocHmeFzu8DJWXpamfZlc76Mbj8ltYaOTQPgsgeaDTdqcDXYDLDs/qwu/BPSIPs1Lbv3WFuAnvVJKDS8/lPs6fbPiGj5oblo+zps37UjB81uJ0QaRs6gcbdOaPpWB8gp2mqnlVqt8Zyfuat5B1QaH/GCP8A6e3/ADn8E7LVnc7dNv0YHH73Lf6lAOJQaPmupEcdVaPoVm/MlPMbZ9vV7GP7sbG/Jbw5IEGiNMcR6+pX3eEgH3BT0TCfatXne42HfJb/AFRBoehqJ9psz/pTvPzV9Eafk5qtd9Ik/NbvvT84oNQaVp7cYpQfFgK9GUKbD6tSAeEYWwnVB5iCFvswxjwaFmWtH5rfqWSh4oGVQsQFl0QREKICxPNZLHCgqiqDgghCdVVCEE6orjgrhBj1T85XCEIMQoOayKYQRGqogh5qHmFkU6oJ1U6q45oghRVEGPI5QrJRBE6qogmMFFUQQKoiCBVQKoCiqdUEREQERFBEVURUREQAtHS/5uf/AB3/AHreC0dL/m5/8d/3oN1ERBERFBEVUQFFSog838Jn+JVCTcLD/FAu7LIKoFVkRFUQYqLJRQYrxt8asngvdec4zBIO9pUFactB7wuVeEbtYrtk2kPYWkFbsNqAwszMwHaOblHilK/e8wucOpIyorVoyeZTOpTHDc5iceRHcte5Kyy222WYRMjyGsBxuOOZXTl81mAEhicByyRwWBhoufuLYS7lngg575mGPTZtwwxwDj3cF7RTRO1yUNe0h0QHA9VtmKmYex2xdmfzcjCjK9ONwcxkQLRwPDgg5TSXVp6DHxdmZCA978YGePBbV7ZA7T37ssY8N3fBaXaabvkF+AicuJOBnPhhdKnXgfTMb2gQvOWxvPEBB5uni9PR4kacxEcCt+zs82k7UZj2ncPcvJlSlGWFkcQLOXLgvdzo3NLXOaWkYIyorjRNl02aB0E/b05XABh4lue5e8crK+u2u0cGCSNpBccZW3FWpRPD2NjaRy48llNFTnc107YnlvIuI4Ko5mnSxPfqbGvaWvcXN48+CyrPa/yZeNwyGOHNdARUgXHEIL+DuXFBHQawsAgDTzGRhBoOulmlUQyTs2yYa+QfmDC14palfXonQSbmGMtc7Ocnx6rsfyERlmYAw9MjCdrRbtw+uNvLiOCDk2YK7xLcpWPNrEbjvZu4E+C7VSR8tWKSRuHuaCQvF0unF25z6xPeSF6G/TH6VF/nCK0dSkFXWadmTIi2ua52OS8hcif5QxzMDzG6LaHbTxXRdfouGHWISPecp6SoA8LEWeXBEaenzMbrd31vVkxtOOBKulyD0reAyBI4FpwcFbQ1SiDwnb8AVfStIf8ANPwjd+CDYsN31ZW97CPsXI0XUGR6PG1zJXPYCAGsJ3eC25tWgEL+xbLK/HBojcM/YtLRLjqlPzexXn4EkFkZPyQZN0qw7QRFwZZ7TtgM8jnks4rurTtbX8xMUp4OncfVHvwt30nH0q3D4QlT0kccKF0/uwPmg8tRinNum6GCSUQnLnZHL61jqNO4LseoUAO12bZInHGQtgahMR6um2z47R808+uE+rpcv7UrB80GNEahYnE19kcLGD1I2HOT3leNAbfKPUAORY0/YFjf9K3IWsgrebODgd3bj5K0oNTq9o/zeCSaQ5kkfMcnu5BBRp+oVr076U0DYbDtzu0BJb4LLT9Lt0ZLJFpjmykkBzc5PeSvbdrDvzKLP2nn5IG6uf8AnUmn3McfmgmmafZoVpIfOY3biXA9meBPxWWn6dLRhlibb3B5LgTGOBPXmr2Gqk8b9dv0a+fvKnmd889UI+jA0IMtO03zGORhsPmZJklrmgDJ5ryi0GtECwzWHxccROf6o+C9BRsn29UsHwa0fJDprj7eo3SfdIB8kGxRpQ0IBFAHY6lzskrK3UguNa2wzcGO3DiRg/Baw0qEj1rFt3jO5PQ9PPFsrvGZx+ao2IKlas8yRtw8jG57i447skrGxWoWHB9iOu9w6vwvMaPp4/RmnxJKzbpdAY/kcPxagyfLQDAx0lcMbyaSMBY+faa0Y7euAOgIXo2lUb7NWEfsBeghhaOEUY8GhQa41WgMBtln7IKelaYJAe8/RicfktsBo5NA+CyBVGmNUgPsx2XeEDvwT0ju5Urp/dAZ+1buSmUGj59YI9TS7X7TmD5obWoH2NM/z2Gj7sreRBo9rqzuVKqz3usE/c1CNYd/7ez/ADu/Bb/REGh2Oruxm7UZ9GuT97l6Mr38YfqLSe9tdo+a20QaPo+w4+vqtr9kMb8kOmNPt3rzv32PuC3kKDR9EVT7b7Mn0rD/AMVRo+n9a+76T3H5rdPJDwQag0vT28qcJPvbleradVvs1YR+wF7dU6oMWxRN9mJg8GhZAADgAPgnVEFzhQE8eKqnVAzzV/NTvRAbyQ8ECp4oIg5FVMIIqUITqgDmnVFQg038NZiPfA4faFtnAWpNw1at74n/ACW4gxVCKoJhFUQRVEQTHNOgVRBMKgccoiABzRFUEwpjgr0TogYUwqiABhMcURATCdFOqCoiIHVERBD0QqFVBCqimRu25G7GcdcICdURQEUTKCooSiCqFXoogidEJUQXKKJnggqnVMoPaQVOiIgmeKKBOqBlCeCh4ogBVQoEFRRByQVFAqggVUCIKiIghREQERFARREVCiqiAFpaV/NT/wCO/wC9boWlpfsWP8d/3oN1RVRAURFAUVUQFFUQYWP6Q5QLK3wnPgsAuzDMLJYhZICIiiooqogijhlpCqnVZGpVrwmswmJhPeQsn16o9uKIeICtP+YI/Ve4fak9SKxK18rQ4NBABRXn5vS/6cP2KmhUPHzeP6loUKUEossfGMtkIB7lvy24a22ORzi8NzhrSeHeoJ6Pqf2eP6lPR9T+zs+pZyXa0cbJHzNDX+ye9Ys1Co97mNnbuaMnKDH0dT/s0f1KnTqZ/R2LOCzDaY4wSh2OBI6Lmw8bLWelpHHPIt4H3ZQb/o2n/Z2J6Np/2dn1Lzk1KKPUfNnO2gNySR1WzHZglc8RyBxZ7Q45CivL0bT/ALOz6lfR1P8As0f1L1gsQ2Gl0MgeGnBx0KT2IazN80jWN5ZJQefo+n/Zov8AKr5hT/s0X+VYnUaYnEPbt3np/FWPUaktnzdkwdJ3Dl9aDIUav9mi/wAqvmdYfo8f+ULR1OJjZu0ffsRbhwii4/Zhe9KetDQMnnbpYweL5DxHuVRsea1x/wAiP/KFewhH/Jj/AMoWtHq1OWWOJkhLpOXq/ekuqV4txxI9jDh0jGZa0+Kitvs4+kbP8oVDGDkxv1LzltQxQNmc/LHezjiXdwAXlW1CKewa7o5IZcZDZRgke5EbW1oPsj6lktCTUg0SPjqzSxRkhz24xkc+q3Y3CSNrxwDgCqM8la7L0Elx1RjnGVgyeHAfFbC5h9XyljP60BQdTKcVpV7k1m3IyOBnYRu29rv9rwGFhNdnkllZSbBiHg50rsAnuCDorEu/Jl7Bv4ZAHVcaTUZr2izyQbYpY8tlHPA9y96dqWrozbNkscxsY2NYCD7gUHtHq1aZ0bIS58z3beyIw5vfldDHFcWRuoV4232xxPleQXwsi4gH381sW7NmDUqbQ/EM5IcwtGRwQdJRc29NYg1io1sx7GckFmB0WtO/UDr3mbLQDHx7gduNo9w6ngg7mVrwx2xemfLKw1iB2bAOIK5UL7emazFVnsOsQWPZc/mCvaqZY/KeeJ8z5GmHc0OPAIOwAnVVAEFREQXoidECCoURAAVUCoVA8FVCqgKqKoCIiAnVFUBERAwmEVQRFe9EEVREBERAREQAiIgIicigKqBBzQVFOiINWxganTPeJB9gW2Vp3OF+gf77x/4rbygqKIgqJ3IgdyKBVATkVDyUJPHaMlBl0Ra1B9qWqHXYWxTZOWtORjPBbPTvwgHki5R1O+72NEsftSNCw1Cxbi1PTR2myKd+HxADgccievNB2OigULmjg5zQfeVS3ILckZGMjmEF5J4rj6I4xnUWyyuc2Kw4bpHZwPFbzrMNutL5rcjaQP51pDgz3oNkJlcKs5sliJp16Z5ecsb2e1smOgOOK7qDGSRsbN0jmtb3k4Cy6hcfyphY/SnSkHfG5uDn3rrs4tYe8IMkXlalkggdJFCZ3NGdjXYJXNj1wz0WTwVg6aSbsmwGT1vE8EHXC855o68TpJnhjGjJKzbu2gvADscQDkZWMwzDICMgtP3IPOpZjuVWTw52P5ZGCvGe+2O35rBDJYnDdzmswA0e8leHk3x0Sv4kfaV4aC4v1LVZDxcZQM+4ZQb8Oo15aclkkxtiyJGu5sI6Fc/T5M646SaVpfPAHBu4erx4NHwWNRjD5R6lWewOilY15YRwJBH4rfZpdePUGW44427Iy0MDeueaDdOdp243Y4Z5ZXKp6hds6nLUfFAwQe24EnPgut1XyeozXINX1I02klzW9o5vtNbjmEHXltXptTdWo+bmJgHaSPaTsPdz4lZaxNdqU/OKrozsH5RpZn4jivTRpKcunx+Y8GD2gfaB65963XMa9rmPGWuGCD1CDU0uZ9nToZ5JWyukG4lrcAe74LXd53LrL4I7hbXYwPeAxuQTnDc4+K1NIeNJvXNPsOxE3M0Tj+r1XR0mJ3mpsSjEtp5ldnoD7I+Awg0IZrsPlAKdq490LgXRnaBv93JdLVZDFpszxI9jgPVLDg56BanlFWfJTbah/nqrt7T1x1U87j1V1BkZy1w7eUd2OAB+P3INvToZIKrBYmfLKRl7nnr7l5aYXzMsWS4jt5SWe5o4D7l66m90dCTZwe/DG+JOF7wxNhhjiYMBgACg5OkSTeldShmmfL2ZaGl3xXVlljgjMkz2sYOpK5emgDyj1Ue5h+9XyhY8eZWB60UM4L2DmckYwOqo3PSNInb5zG13c44P1FbQ5964s0J1DX6tmGF4ghZ+UkewtDueBx5rtqAplVTCByKnVVEGPenRZJ1QYlFUQY9eKoVRBAqiiAFVAiCoiICiqiAiIgiKooqKFVRAC0tL9iz/AI71urS0v2bP+O9BulRVRAREQRQqqKAiFEC6PyoPuXkF7Xh6zF4NXZh6BZLALJBURFBFFVEVCiFRZHhW4GZvdIV7Lwh4WrDfe0/YsrM/m7A7s5JMnGGDJRWlp/q3rrf74KTnN98dcATOj9d7uQHgvGKeCGd0wr3A9x9b1DxWNmanPMJXx22OxglsZGQg8ZIw/QBnBMb+f7S2bsMfnlB2xu0nbjHuWtnTxA+EOtNY85I2OWctijKYd1iwOy4t/Jn8EGyGtj1eZmNrXxZOOC0JyTRhfXYGVY5RsJ4udx5rYdaoOtecOtS7tu3BYcY+paxbpbo3ReeTbM5a3Bw0/UoOjNga3Xdj2o3BIgG67OP14gVqSzadI2H+WSNfFyeAcn7FbE+nSyRyR3XxPYNu5oOSPqQbWlgNuX2Dl2gP1hZ62wO0yUkA7cEe7itKpY0ypYklZced/MEHn38l7XNQ0+3XdCbZY13Pa05+5BhqcMXomu9rAAHNPAL21ONsYpSMaG7ZWjgMLVls6dLTbWffkLGkYOw54fBWxb0+xFHG+9NiM5BDDxP1IPRuX+UFhhndG4xt2YxxHxXuyhXqiyxsrnySsLnNd9607ljSrjWF88olZwEjWODvuWUFnTK9eRjJ7DnyDDpCxxcfsQe+lsHoJpYwbw12DjjlZ6MYbOjsicGkAFsjSvCleoUo+zifae3udG4/Ja0rdLkmMrYrrMnLgyNwBQe2pPgbLpzmOLKrHububwAW66pSjnisvkfJJkCMmQknPcvCW/RlrebupWnRYwG9gVr0jRpzdrDQvvf0Loidvgg9JKtusZrGnTiSIuJfA8deuF0qt2GSjDO9zIWvAABOOPcua6SEve5unakO0OXAAgH7Utubbqtg9D2sM/mwQAGn60HcXD1mA2NXrQsl7J0kbm7gVswXbkcEcfoudxY0DJe0ZXnJ280vau0TdJ+s6ZuUHpo90NHo+yGxWIPVA5Bw7wtOrPTpahbr6gxjSZC9j3tyCCtlzLUknaO0aAv/AFnygn7lnKzULGO102m7HLfJn5IMhLBco3BTjHYhhAe1uNxx0WlHI295OirXJfPGzJaByIPIrfjOrta1rYKMbBwDQ52B9irWasMhpoxgnPBrkGrW8oY3V2RmGU3ANvZBvM/JemsdrFHRsyMLzDIDJsGccOK9uw1Xdu85qtd3thJP3rI1dUdz1KMeEA/FBoahdfZtULFepYdDHIfW2YLiR0HzWV6fsPKSrMYpDuhwWtGXDn0W6aV93taq8fRiaFoTaPqcl9s7brTsGGvccOx8Ag2zG/U9VgnEMkdetk7pG7S9x6AHosTFb/8AUXnTajzB2fZl25vH3817+i3uA36hbJ64fj5J6Iix61m24e+UoOiqFhG0RxtY3JDRjiclZoCqx6qoKinVVBVVEVFRTKvRAKvRTuVQOiqIgJ0REFREQFVEQVRVEBERA6oiICqKIJ1RUjiiCKphAgIUQIHRExyVA4IHRToqEQaV7+kUT/3sfW0rc7lqagMGme6y37itxBp29Rq0pY4rDy10h4YHAeJXlX1iCxcbV7KeNzwTG6Rm0P8ABeWvAb9PJ6WWhNY4atpLjz7Vw+xBtT3XtsPrVa/nE0bQ54Lwxrc8hnvKmmalHqUL3sYY5I3bZIyclpXKD6dbyi1CLUw1omLXxPfnGMcl1NOlpyyT+YRMELcAysGA93HIHfjh9aCazcs0KRs14o5Aw+uH54Dv4LK3YmZpsUtd8ZmlLA07ctcXd3FbckbJonxSDLHjaQuFokVkXXU5xmHTidhP5xd7P1DP1oN6xLdOoNrNd2FZsW+SzsGC7uGeAXno16e9Vsh0jDLFIWNkDeB4cDha+pTyRa9F51XnnqCPMTIm7gX+8dU0U2oL14TUJo2Sv7XOOA4ch3nlyQemm2LdrQp5X2C2w10gDwB0WOjVrVmtVvy35i7BPZ/mkccZTSGWINMtwyU5w9z3uY0gDIPLqtrRIbMOlNrWITBJG0tBLgc8+PAoOPfJr6ZI7ziWbUI37pJonEsZx5E8vgtzXZtvoiyWl2JQ7DeZ4Arzj0vVHaRJprhWjj4/lMkmTjn4eK97Gm6jYr0mOkrB9Z4fnj0xgfYgz0qOvqLn6lK1r53O27CP5oDkPH3rsAccrknTLUepm5Unih3gdrHtJa4966wzt4kbscwOCD5GaxJXv345A5tF9rFiRnMA9PBd+62jFo0okAFLs+UXUdMYWEOk7H23SWHSi3kyNLBjKlfRYYKb6bp5pa7xjY8jh4cEHNv+cGtpU72shiEzBFCOJa3hjJ78L6TAJyuWNApmBsUr55QzG0ukOW+4LpRxsijbHGMNaMAIOb5Sj/gVnwH3rowca8R72D7lhaqwXI9lhm9meWeCyggjrxCOJu1o6ZygzfIyGN0kjgxjBkk9Avmn9pRts1zs2NrzvIdGObWnkfE4yvpJI2SsLJGNe08w4ZChhiMYjMTDGOTS0YHwQWOWOaJskT2vY4ZBBypO9kcMjpHBrQ05JVYxjG7WNa1vcBgLJBxvJiZh0psQd67HOy3rjPNSJrtK1mzJIx/mloB4ka0uDXDocLslMoOVpdd8moW9RkY6MTYZE14wdo6ke9dVOZWDZI3P2NkY5w5tDgSPggz5Z6+C4lRtxmu2LbqMohmaGjJbkY6niu2hQcK5p1ytqYtaRE1ocPyjS8BrvgutWksSR5swNhf3B+4Fe6iDm6vpQ1Caq8EAxvxJnqzqF0uXLoiIBAcC1wy0jBHeudpOlM0w2C124yvyDj2W9B966KINexX7eWBxdhsTy8tx7RxgL26FUqKDQr6W6HUJLvnT3Pl9tu0AELU198MlmlVmmdXBcZDNnAGBwHiu0sZYo5mbZWNe3ucMqjgTRRQMDqmszT2PzIw8P3HuwF9CM4G7njivOKvBBnsYY48/qtAXooKoiICIogFFCr0QREKnIoKiKdUFRQc1UEVUHNEFREQFFVEBERARFFFEKIgBaOmcrX/5D/kt5aOmfpX/AOQ75IN1RVEEREQRERQFERBnfHBh961mrbvD8mD71qNXZhmFmFgFkEGSiqigixWRURUKiFCoNdpxekHfGD9q9iQOJOB714u4X2HvjI+1ekjA+NzXDII4hZVcgjIII7wplcnRpXRSSVJOXts8F56497p4owT2bCC/B70HbRYtDWMAaMNAXM0u4+W1PHLkbzvjz1CDqY9ym0fqhc3XWkUjK1zmuYRxa4jhlZGgwxRuZNKx5wRmQ4JQdDaP1R9Su1v6o+pYSyCKF8juTQSVztEtyTxyxz5EjTuwe48VB1A1v6o+pNrf1R9S5utsk8z7SF72yNIxtcRle+l2/PKjXH22eq8e9FbeB3BXh3Lh63YkN2CCN7msaR2hacc+QXbY0MaGtzgDqcojLkhKiqBlUFQ8kQZZTKiqBlXKiqoZVysVSgqZUVCC5VysQqDzQVVTCvRAPNFOqqCoiICqIgdVVFUAcFke9YlZICFEVEWSIEAqqHkqEFRQ9FUBERBeiIiAqoqgIiICdERAREQEPNVRBVECICJ1TqgJ0REFUCKoCIiDT1ThDA79WxGf/Jbh4FaerHbR3fqyxn/zC3HINe3SguOjNhrnbDloDiAD3qTUKs7mOmj3ujGGlzjwWyiDynq17LWixAyQN5bhnC9I2MjjEcbGsYOTWjACoRARFEFymU6IgZVWtV873zedNjDd/wCS2c9vvWxhAQLnS2NW7VzYtOiLAcNc+YDI71q67Ndh0iOwZOwlDwJGRnI4nvQdvKZXnNPDDgzTRxg8fXeAswQ7DmkEHiCOqC5Rcmgzs/KG/GHPI7NjhuJPNblbUK1wyNrPc7ZkOcGEBp8SOaDaUyvnHS1sCR2o6k6Av2dsODM+K+iDdoAySMYyUEfIyKN0kj2sY3iXOOAEikZLE2SNwcx4y0jqFqazBHPpVjtGB22MubnoVdFOdGpn/tN+5BvKKSbxG4xBrn44BxwMrix65M6O0ySGOO3E4MZCSSXEoO2sZHtjjc927DRnDQSfqCkPa9i3t9va49bZyWY5hBpadfZqML5Y2OY1khZh3Pgly92FiKrDH21qUEhpOA1o5klank9wjvN7rTvkvOo4v8r7ZP5sGB7uSDoUrvnEs1eVnZWIT6zAc8DyIK1JdPgZqdJlSIRvhJfK8fq4xgnqSV5WHGLyvrFpx2sJafqP4LZj02wyQk6jKQ5+94DQC73ZQdLquQbl4636P3whuzfvDOOPrXX6r53VfOh5RN8xx27q525/+c0G/csXJdRbVoSsG1uZnOZkM7vj7l73Y7jaJNaf8uxpPFo9dank9aglqmANMdqM/lmO9ou6ldfkg5fk/bku6eZppjJLvIcMAbcdFlbbPLq0MMNmSNhjL5A3HAZwPrWowDSPKEt9mrdG4dzXLd0rM/b33fpD8R56Rjg36+J+KDRumzS1eoH25jUmOOJ5O7vuXXuvbHTme9zmtawklpwV4axS8+06SJv84312H3hc2vf9K06dNx/LOficf3W8SfjwQdHR68kNFj55ZJJpQHO3uzjuAWND8vat2s+qX9lH9FvDP15Wzdm83pSyt5tb6o9/IJTgFenFEObWjPj1UHKqdpH5UzxPmkkb2G4B55cQuxLLHBE6WZ4ZG0ZLj0XJaMeWL/fV/BevlFC+TTQ9jgOyka8tP53uQertYosdtlldCSMjtGFuR3jgt1rmvaHNOWkZBXIuQz6pdoPZWkhbA7fI+QY+AHVdhBVERAToiiCFXPBOanRBOicyqiB1UVRBE6oqgnVXqoOZRBURRAREQEREBEUUBERFFo6Z+l//AJDvkt4LS0z9L/8AyH/JBuKKoeSCIiFBERFBEREHvdH5A+IWi1dC2M13rntXbGHoFkFgFmEFRVFBiphZKIMSoQslFFa03CzXPvcPsXthedkYdC7ukH28F6kc1FcaxG6Ou21GMvryHPvbnivO3+W0uW1ji94cPDK6sdWONj2bnua/OQ45WE9KOaqKwc5kY6NUGF2RzaB2e3IA1vieC59yK3W7C1sjArgA7CckLoPobxEDPJiI5HJe9mHt674i7G8YJwg1NUxNpErm8QWblhTp5jq2BNI4tAJDnZHJZ+jniiavnLthGOLRnC2akBrQNiMm8NGAcYQa+ql7omQxN3OleBjOMgcStGy+epfhtyQNjjP5N5a7PBdN9aR91k/bANYMBm361dQqm5WdCHBod1xlBjqODSc4cRlp+1aL3N0vVO0Pq17Iye4OW15lYNLzY2WkDhuLOOF6WqIuVWwzvy4EEOAwg5d2M+jBaePXlmD/AIZ4fYu83i1p7wFqahRdcrtgZKI4xjpnktmBj44QyRwcRwyBhFeiIiiCKogKp0RAVwiBUFcIiBhVOiIACoCc0QFkoEQMKoiCooiCqhRVACqmUQVUclFUBERUVAnREBVOiDkgKp0RARAqgIiICKqIKidUQEQIgIiIHVE6p1QOiJjmiCHkqmEQOqHgQiYQMIqiCdCryCJ0QaWsf1XN7tp+pwW6eZWnq4zpFr3Rk/VxW4OLQfcg1NQ1CLToBLM2RwJwNjc/Wei1365EyaEGvMK8rtrZyMNJ93u96vlIM6FY920/aF4eUWDocDuAw+MhBv2rTop468LGvnkBcA52GtaOpXjp+qec3J6U8bY7EPH1HbmuHeFo6u+vW1utYvRNkqSQdnuc3cGuBz81uafa0+e2WabBEWsZmSVke0DuGcc0G3edYZTlfUDTK0bgHDIK0qt+SfyfN0yN7XaTwbyd3YXV6LgRUp6+tPpRtPmEzhZPDg3H5v14Qbtj0g2KnGHgBxzZnAA2DGeGV4aTffNqdun5x5xExofFIRx9/jzWWvMsPlpObA+xVZITNEzm49M94XlBHf8A/UBueY9nFLEGcXj1Bw5+/hyQeukPsSXNUrz2XvMb2hjuHqjB5Bamk05r8UjrF6zmGwdoa/GcHqt3T4LUGqXp318R2CC31xnhlZaLVtVPOG2GMDZJTI0tdkjPRBo24I3m+yQPvWjucC3gIBjhx5D4LyvSOseRUUkji5w25J58Dhb0GnX4JLccdiFtew8vLi0l/FYDRbJ0Y6dJajLT1DOQzlA018WqXny22AWK4AjhePYH63vK7a5U+kPlkrTts9lYgbtMjG+0PeupGHBoD3bndTjGUHzWqyXItZuOpgkmBhk2+1t64967NCalJpAkqgCqGHLRzHDiD71m3T2t1J13tpO0cNuOGMdywq6TBUllfEZQJSS9m71Tn3IOFaBn8lXzR7a9UH8jAOJPrcySvpa7g+vG4OB9UZwfctKPye09kbmdg5zHZ4OeSG+HctyvXr0oBDA1kUbemUGGojOm2v8ADd9y19AIdodTGODMLZsPpyMLLEkDmdQ9wwvCKxpVRpEM9SIHmGvaEG85zWMc97g1reJJ5BfOWwbYdr1Z7G9gcRt/XaOBJ95XWdq+mgetdhI7s5WI1nTduGTgjubG4/JB70LsV+s2aE8/ab1ae5bBIaC48hxPBaB1ip+b27vCB/4K+lYz7Na479wUGnoRe2a8HwysEkxewvjIBGPevS3WlravHqUEbpWFnZzMZ7WOhA6rYGolwOKNw+4xgfNQX5/zdNs/EtHzQeNetJa1o6jLG6KONnZwtfwce8kdF1PetHzu6Tw0yQeMrVfOL5xjT2jxmH4IN0Lkz1brtcjusij7ONpZgycSO/ktntdRxwqQDxlP4Jv1Mj+ZqtP0yfkg1dV0uazYis0nMgst9qTJGfd71vVPPBHi4Yi4D2o88V5/8TP9lH+Ypt1M/wDNrD9gn5oMdX05up1BEXbXNcCHd3etxjGxRsjYMNYA0DuAWr2Wo8jagHhEfxTsL553Yx4RfxQboWhU0uGpfsW4+c2AG49nv+srLza71v8A1RBPNLR56hIPCNv4IPezALDGscSGteHkDrjovVaXmVjjnUJz4Bv4J5jIed+0fiB8kEOmMOoC720vbAbeYxjuWr5SPZ5vXhma5sMkoL5QPYAW2dPzzuW/hJhR+lxSMLJJ7L2nmHTHBQch8GnBv8j1KzJMf5tkchcSei+hgbIIIxNxk2jcfetGPQ6MJJjZIw97ZHBZnSah5iU+MzvxQb209yh4LS9EUTzhJ8ZHH5qeh9P/ALKw+JKg3S5o5uaPisDNCOcsY/aC1vRGnD9ChPi1ZDStPHEUoP8AIEHqbdYHjZhH7wLA36Y524B+8CDT6TeVOv8A6YVFKoOVWEeEYQeZ1OgOd2D/AFAsTq2n/wBsh/zLZFeAcoIx+wFRFGOUbB4NCDUOsacP0yP4ZWPprTulkHwafwW9taDwAHwVQaHpmgeUrz4RO/BPTFMn1e2d4Qu/Bb6ZKDnjVq55R2T4Qu/BX0rHnhVuH9wVvog0fSY6U7n+lhPSTulC2f2B+K3lEGl5/MeWnWfjt/FPPrHTTp/i5v4reRBo+eWummy/GRqedXf/AG5w8ZWreUQaXnN3+wD4yhPOL5/QmD97/BbqINLttQ/scf8Aq/wV7XUCP6LCP3p/BbaKDT7TUf7PAP3h/BZafBLAyUz7d8khfhp4DK2kRUQqqIIiIgKKqKAoqog27AzC/wAFzGrqyDLHD3LktXbGHqFmFgFkFRkqoqsiKKqIIVFkViorwt/zIPc5p+1exXlb/o0nuGV6A5AKivPtos47Vme7cFkuVPWhfrYbJG0tfGTg9/estMcWWrNZjt0UZy05zj3KDpqLXferskLHScQcE44A+Kz84i7fsd47TGdqD1Recc0crnNY8OLDhw7lgbdftDGZmB44YyoPdF5NsQufsbKwu7g7iqyWORxayRrnN5gHOEHoqvGw17oHdm/Y8DIK1dPsyzue+zLENowGscCPeSiugquY+a84ufFLU7IHgST9q3opP5O18r4849ZzT6qI9UXn2sW8M7Rm53EDPEqySxwt3Svaxve44QZqrCN7JW743tc09QchYC3WL9gsRF+cYDhlB7oseQWEdiGXcY5WPDfa2nOEHqqF4x2YJWOfHMxzG8yDwC8X6lSZGHmyza44BzzVG6nRYscHta5py0jIIXlZuV6u3t5WtLjgDqUHsFktFmrUnWvNmzgyZx7s92VsWLEdYN37i5xw1jRkuPuQe2QASTgDvWENmGcuEMjZNvPac4XhWuw2pXwFj45WjjHIMHC1tKYItT1CJg2tDgQAg6mQOoXnZsR1a755CdjBk44rhz0KL5JnwVJ7AjJ7RwmIGeoHHit6C5Wi0btqcLnxRg/k88R35yg6MMrZoWSs9l4yMrNc6TUZG6Qy9HC1w27nN3YwFleuywaa23FGx3qhzmk9EG/lFy9S1GxVoxWIYWOa/bkk8s+5ed29qVOJlmSOHsC4AsGS4Z96DsHgVVx71rUajIrcjouxLwHRNbyB96z1KzZq6hS7OcmGeTa5haPvQdUK4XJ1GWerq9HZO/spn7XMOMLroIMledg2BCTVYx8ueTzgLi3LFePU5mapHL2Rx2L8naBj3dV6W5fNdCijrTb2ySCMSB3HaSeqDbry6k+w1sxptaD67WOJdhbzpomSCN8rGvIztJ4471yJdHmMkElaOvUdCc7mZJI9/esLdGs7yirB0YLZoy54HJ596o69a5WtFwrzMl2c9pzhSzdhq8JNznYzsjaXEDvwOi5zomVPKeuIWNjZLCQWtGBwU0sS2Lmpfyl0UnbkEBoJ2jlzQdJl+s+k62yUGFoySOY92Fg2/wDloY31poxN7LnYxyz3rT9GU69e1UFmQOlAe8kj1STwKxdYv6fPXjutjs1y4NZKBhzT0QdpVE6IAVUCqB0REQERXoUBERAREQEVwm09yCKqOIbxcQAO8rxdcqs9q1AMd8gQe6LSOr6cD/TYT4Oz9yelqf5r5H9fVicfkg3eii0jqkZGWVbj/wByR96efyuPqadZPjtHzQbyLTdZuY9Sg79qUBO1vlnq1YWu7nS8vsQbiLSJ1Q/m1G/FxVczUXYxYrs8Iyfmg3FVpdhePPUAPowj5oadl/F2pTj3MYwfJB66i3dptpp6wv8AuK9YCXQRu72A/YtM6aJGbZbtx7TkEGXAP1BRukVWjaX2XDGMGw/l9aDat1IbcXZWWb2ZztJIBXhLW04RMinbAWM9lsrgQPrKxGjacBxqtd9NznfeVmzS9Pa7Io1895jBQYSW9KEPYyz0+z/Uc5pH1LGLVdIgb2cNiBrR+bE3h9gW4ytXj9ivE3wYAvTGOQAQabdWqOaSwyvx+rC4/JT0owj1alx37kj71vZOE6INH0hMfY020fHaPmnnl1x9XTXj6UrQt3qoEGp2+ok/0KJv0pv4Jv1Mk/kqrfF7j8luHkiDT26mectVvgwn5p2Oonnchb4Q/wAVuqDuQafm10jjqBH0Ymp5lYPtalYx7g0fJbgCqDSOnl3t3rh8JcfcFPRUDh681p3jYf8Ait4KIND0NQJ9aJ7vpSvPzWQ0fTmt/ocTvpDP3rdRBqjTKDPZo1v9IL0bVrM9ivC3wYF7cwoeSA1rW+yxo8AqUCIBJTOUKIIUHJECAiJ0QEREBQc1VEA80REBERAREUBE6Igh5InROiAoiICJ1RAKiqiAnVEQCoqogIiIIqoOaqCIqiCKoogKonRBFFVFBVERFEREBRVRBCiqiCIqignRFVEG85cjk8j3rsOXIkGJn/SK7YwyCzCwCzCoyVUVUEREUGJUVKiivOcboJB/dKRHMTD3gLNwy0j3LXqyxmuwb25AxjKg0NShEup1muJAe0jgcLLS9td0lNzQ2RpyD+sO9bctSCxM2Z+S9nskPPBLFKOw5j3bmvZyc04KDm2ml8FtldrWsaS57ncSTz4L0J/lenS/rNLSfgvaTSYpHvcZZgH+00OwHeKP0thrRxNmkDozlr85IRWMLduq2mN4bmArnPDXaZ5qWONlsmMAZycrpw6c6GybLrMj3luHZ6rRqwzyMdNX1ARtc8u2OAOOPVBsSQsgv0drGtyC0gDHRekLQzWpgBjdECsewmu145O2aJonnbIBwcsoaFht1tmS1udtw4beHgFB76hFJNSkjiIDiOGevuWjTmhkttimr+b2Gt27ccHBdOzG6aB8bHbXEcD3LV80nlsQPsOj/I8csBy5BraVE3F+AtBa2U8FrMhbL5NyB4yYnO2+7iug6jZjtzS1ZmMZNxeHNyQfcvOHTLMVGet27HCQnBLeSDXs04YNNgtRt/LAsJeTklblxsYuwTP3Sv2ERwAZye9WWjYl01tUyRhwwN2D0SajZdPDYhnY2WNmw5bkEINbSmydpqFYgRnOQ0Hg3K845mQugq363YuY4FkrRwJC2oNMsx3JZnWw4Sj18MwSVnJRtz1m1p5YiwEeuGndgIOkuXpzRHrF+MDAOHYXUAAaAOQ4LQn0+c3XWqlgROeNrwW5BQeWmRMdPqMD2At7TkRw5Lz0WpA7TJmuiaXFzmkkcVs09Mlq2JZRbc4ycw5o4nvKzpUZakMsYsbt5LslnIn4oMdAcXaTFu4lpLftXj5Sxtdp7XOHsyN4rd06kaMBi7UyNzkZbgrW8om7tGmPLBB+1B567UhGjh8bWxuh2lhAxhec73G/p5nmfDvhxubgetw71sxaebNaDzi1JNCA13Z4ABPvPVbd2hBfiEdhmQOIIOCPBBrtpVoL8Vh880k7vVZufnKxrDbr10A+0xpXpp+kVqDzJH2j5CMB0hzge5ezKELLTrA7Qyu5kvKo4ujtpObPXuucyZkrstdKWg5PiulAymKNyKjG0RAEFzeIc7HRe1vSaVx4fYgaXj84EtJ+peNm9T05ootYWAxnYGjh4INasDJ5IuaOJ7Nw+1YT6hVk8mxGJmulMW3YOLs+C3tKEVPTIYppog7BLgXjhk8lm2TSYd5a+mzfwdgtGUHNu2oZPJdmHguAYMe8ELZ1qaKTQQGu3F+zaBxJIIW0dS01gA85gAHIA8lfS9DHCcEf3Wk/JBqa1KJtDDYmve9+3a1rCTwIypq8cs9OjZgie8wSNc5mMOx14Lc9LViMtEzvCF34J6VjPs1rZ/ckIOfqD7d2alPDRlDYpM4fwJ/ALuglzQXDaSOI7lpjUHn2aFo+LQPmguWTy06b4uaPmgkpsmaeKWo2xXd7OSO7ktWHRC7R5KkztjnyF7A057PuC3POb7vZoAfSmH4K9rqR/Ra7fGUn5INWOlq0kYrWbkfm/JzmD13DuytiehLJqMFlkrGMgbtazaTkLP8A4oRyqN/zFOz1QjjZqt8ISfmgxn0982oxXO32mIYa0M+vqsLmiw2pnTMllglfjc6M4yvTzXUHD1tSDfoQN+araVna4P1Owc9Q1gx9iCRaRWioy1R2jhLxkkLvWcfFekemxh8TpHzTdlxYJH5DT34715DSgfbv33+M+PuV9D1HACTt5AOj53n5oN9xDRlxAHvK83Wqzc7rMI8Xha/ojT+G6ox2OW7LvvXrHp9KP2KcDfCMIPM6rp7eBuwnwdlT0xQPszOef7sbj8lttjjZ7EbG+DQFnnHJBo+lIj7Fe27wgPzVGoPc7DaFrxLQPmt3KINWSxZGOzpPd4vAWPbaiRwpxDxm/gt3kiDSzqZ5MqN8XOKoZqThxnqtPuiJ+a3OidUGl5vfJ46iGj+5A355VFOzxD9SsnPc1g//AFW4nRBoeimH27t5/jOR92FW6PTa7cRM89753n5rfRBpjStPGf5JEc89wzn616MpU4+LKkDfCMBbChQYta1g9VrW+Aws8lQcsJjhhAzxTPFCmOIQE71SmOKCIFcIEE5FFcK4yUGIV96BVBEzxVCIHVERAUVRBExxV7kQQBMcFUCAmMEqqIGEPBFSgiIiAE6IiAOSHkiIInRFUETqiiAUCqgQERVBEREEPJUoogIiICIiAiiqgKKqICIiCckVUQE6IiAoVUQRERAUVUQEQognVE6ogqiqiCoiICiqIIoqigiIiAiIiiiqIIVFSogIiKCIiIN9y5VgYsP8V1nLl2+Fly7YwxaswvNqzCozCqgVUEUKyWJUEKipUUVMrXfSqvJLoGEnrhe5UUGodNqH/k48CQp6Nr/m9q3wkd+K20UVpejmg+rYst8JCnmLx7N2yP2gfktxDyQafmdjpfm+IafktKTQRJKZHWnFx4n1RhdhEGmytcjaGsuNDQMAdkFl2OoDlcj+MP8AFbaINTstQ/tMJ/dfxTZqP9or/wCkfxW3lFKNTZqP/Wrf6Z/FNupf9at/pn8Vtog1dupf9at/pn8Vdupf9Wr/AKZ/FbSINXbqX/WrD92fxU2an/aKw/dH8VuIlGp2epH9KrjwhP4p2Wo/2yEeEP8AFbiKjT7DUMf0+MeEA/FXza+eepY8IWrcHNAg0/NLpHHU5PhE38F42NHdbaBZvzyAccYaB9y6iiDnw6T2EeyO/ba3ua4D5LP0Z+teun97/BbqqDRGkxH2rNx3jO5ZeiapG1xncP70zvxW70QINL0Np/WAnxkcfmsm6Rpwx/I4ie8jK3OiINYadRB/okH+mF6CpVHKtCP2AvZCgxbHG0cI2jwCzAA5BOivRAynFEVFyonVVBUCdECCoiIKiIgKhOig5oMkREFRRVATmiIKiIgIiICInVAVRRBUQIgIiqCIiqAoqogvVRXqogqIiAETqiAifeqgidFVEFUQoORQECnNByKChMqJ1QVCoqgncr1UzwVCCJ0V5FRAzyTvQogZ4JlBzTkEBECqCIiIIoFkoEFUVKiAidFUGJRVCgiIiAiIgJ1REEREUBCiICJ1RBEREBE6IgiIiAoqogIiIMeqqdUQFVFUBERA6IiIIiIoCiqIIiIiiIogIidEERVRAUVRQb5XMujFj4Lplc6+MStPuXXGHi1ZtWDVmFRmFVAqgKFEUGOFMLJQqKxIUwslFBioVkooqKKogiBVEEVREGPUoskUDoiKoIiqnNBeSpREBOaqKggVVQE5og5oACuEVQQBXCKhAwmFU6oJhXCdVUBMIqqJhVEQAqnVAgKqKlAVUVQEREFHcgRBzQXqidUQFQoqgBVRVAREQEREAckREFUVRARFEFREQVERAROqIJ1VREBOqIgIiIKoiIKp0VRAUREEwmFUQTGQnRVEDkiIgYREQUqFUqICIqggRMpnmgg5qoEQRE6J0QB1WI5lVQIKidE6ICKqICpREEUCqBAUVKiAiIgivVREBERQEPJEQFFVEBERAUVUQEREEREQTqidVSgIgTogIURAREQRERAREUEREQRFVEUREQFFUQRERBvlaGoDiwroFaOoj1Gn3rpjDVaswvNq9AqrMKrELJEFFUUEWJVUKCKKqKKiiqiiiiqigIiICIiAiIoKEUVQEREFVUVVAIiIKqoEQVERBVVEQVVRVBQiBEFREVAKqKoARAqgBE5KoHVERAVUVQEREFQc0Qe0gqIiAVURAVUVQEREQTuREBVRUoqKqIgqgRAgqIiIqKIgqKIgqKIgqIiAiFCiiIoCgyKiIEBFM8VQclEEKdFDnCCoplVBVOiKIKnNQhEFyoPZTonRFOoVUVPNBAiAp1QUIoCqgmVAhCoQRQKqd6CoiBAVURBVFVEBAie9AKiqIIgTogQRE6lEBE5IoCIogqKKoIiIgKKqICIiCIiIJ1VUHNVAVURAREQEREERVRAREUEREQFFU6oIiIiiIiAoqog6BWnqA/I57it0rVvD+TuXTGHOavQLzavQKqzCyWIWSIIiKCKFVQoMVFVFFRRVRRRRVRQEREEVUVQERVQEUVQEREFVURBVVEVFVUQIKiIgqqiqAqoqgKqKoKiIqCqIgJ1REFVURBUREBUKKoCInVEZBTqiHmgqIiCp3KKhFFQoiIqInVAREQEURBUUHJXkgBETogdFVAncgKlRVBDzV6p3IgicwiuEDGQFVMK80EKJjqnRAVTCckEKFVEEVHNFOqBzQ8lUCCdFU6IgDmnJEQEwiqCYTHRVEEwqonRFMJhVEEREQFFVCginVVEBERBVFVEFUVUQEREBERBEROqAoqogJ0REBERQEROqCJ1VUQCiIgnVERBEKIgnVVTqqgIiICIiAiIgiIiAiKKCqIiAiKIoiIgIiICIiDoFa9sZrv8ABbBXlOMxPHuXRhyWr0C8mL1CqswslgFkERURFBFCqoUGKFUrFRURVYqAoqoooiIgiqiIKiIoCqiqAiIgqIqqCIqgIgRBUREFVUVCAFURAVUCo5oKiIqKiIgIioQEREFREQFUTqgIioRAJ1REFREQVFFUBEVQQJyREFQIiCFOqqIA5JhFUETHBEQEyiIKqoqgiIiCogUQUInREBEQoCIiCqImeCCqIUPNAVURBViqp0QE9yKoIFVOqpQVTKHoh5oBKAqcwncgvVMqfnJ1QAcqqDmVUBRVRBCiJ1RVUREDoiIgqiIgInVEBERAQoiCKK9VEBERAREUBERBEROiAhREEREQFERBOqqnVVAREQEREBERAUVUQEREBREUBERFOqiqiAiIgIiIOgVg8ZafBehWDuS6Yw4o4Er1C83DErh7ys2qqzCyCxCyCIqIighUKqiCFRVRRUUVUUEUVUUUUVUQEREFREUBVRVARFUBEQKioiIKiKoCIqgIEVQOioUVCCoiIKiBFRUREBVRUoCIiCoiIKigVQXqiiqIdEREFREQUIiICIiAnRTPRX3IKinVEFyiidEFRToh5ILlCiiC9UTqgQAqoFUDogQciogvROiBVAU6K44qYygIrjKYQE6ImEBFVEAp1VRBiFTxCIgg5DPNMK96ICc0VQTHJXoiIImFUQTGEwqiCIqiCIiICiqiB1U6qlTqiiIiAr3oiAoVUQQoiICIogIiFARFEBE6ogIiKAiIgiIiAiIgKIhQFFVEE6qp1RAREQEREBEUQEVUQEREEREUBE6IgiIr0RURXoiCdEREHRKwKzKxK6MOPMMWH+KoVtjFlyxaqrMc1mFgFmERURFBFFkogxUVUUVFCqooIoqiiooqiCIiICqIoCIiCoiIKiIgqqiKiqqIgqqioQECKoCqiqCooFUAKoioqIiAqoqgIiIKnRAiAOSqdERFRFEFQoEKC9ETonRBUREBEwnRBAqOaqiBzKgWSIImOCqIGOGE6or1QRERAxxyqnVEBEQFARVEBEQICqgRAVUyiCop0RBeqKFVAUKqn5qAiBEDqiiBBU6onVAymUCBAymU70KBlMqKoICqpyRA6qqdQqgKd6qiAoVeqhKAiqiKIiICIiAnVPciAoiICJlTKClRMplBVETKgIplMoCJlMoCJlMoCKJnigIiiCqIiAqoiAiIgIiICIogIiICIiCIiKARwToiICiqICKIiiIiDorE8lkoV0Ycq6MWfELzavbUBiZp9y8Gqq9AsgsQsgiMkRFBEVUQQrFUqKKiipUUEUVRRURFEBERAREUFREQVERBUUVQVERUVVRVAREQVEVQAqoqEAKqBVBURAqKiIgIqiAqoiChEREVECIL0UVRACHkgQoKEUVQVERARE6oCvREQRVEQEKJ0QEROiAmU6IUBVTrlOoQBzQc1eqdUBFVEDPJUc1O5OqChOadUCCY4q9U96YQAiqiCYWRRMoIqOSIgKFMlVBEVRARMIgiK4TCCIrhMIIiqYQRFUQTqiqiCKcVkiDHimDlVMIIpg8VkiCJhVEExwTHBXuUQMKYVRFRMcVUKCYUwqiCYTCqIJhMKqICIiAoqigiKqICIiCIiICInRARFEBERARVRAUVRBOiIiAoqiCFERAREUBEUQFUUQVRERXRUKyWJXRhztRHrMK1mrb1Eeo0+9ajFTHoFkFgFkEGaKKoCiqhUGKiyWJUEUVUUVFFVFFFFVEBERAREUVUUVQVEREFVFUFREVFHNFFQgqIqgKqIgqIiCqqKoCqIqCqIgqiIgqIiIqIiAqoqEFURAgoV6KKoIOSqgVQUoiICoURBUREBToqiCdVURARVRATCJ1QEVxxTCAiIgFFUQERVBEVRA6JhVEEwmFUQQIr3oEEV6oiCIqiAoqiCdVUTogKdFVAgqIiCIqiCIqogKKqIBRVRBEREBEQICIiAiIghRVRFEREEREQEQoUBRVRAREQERFAUVUPJAREQCoqiCIiICIiCIqiCIiICiqiAiqiAiIgKKogiIigIiICiqiAiIg6SxKIujLS1H+aHitFiIquPRqzCIiKFURBFERQTqoURRUUKIoIoiKKKIiAiIgKIiiqqiICqIiCqIgBVEVBUIiCoiIKiIgoREQVXoiIAV6oiovRERAREQUJ1REQVREBVEQECIgqvQoiCDkr0REA8lQiIIqERACdURBUREFU6oiCoiIIqiICIiAr1REAJ1REFREQVQIiCoiIHRPwREBERACIiAiIgIiICdURA6IOSIgiqIgIURBE6IiB0REQRERA7lCiICd6IgIiICiIgIiICFEQFERFCh5IiAp1REBERAQoigIiIIiIghVREEREQEREBREQEREBREQUKBEQE6IiAiIgiIigIURAUREAoER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Tree>
    <p:extLst>
      <p:ext uri="{BB962C8B-B14F-4D97-AF65-F5344CB8AC3E}">
        <p14:creationId xmlns:p14="http://schemas.microsoft.com/office/powerpoint/2010/main" val="4157716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2800" dirty="0" smtClean="0">
                <a:solidFill>
                  <a:schemeClr val="tx1"/>
                </a:solidFill>
                <a:latin typeface="Times New Roman" pitchFamily="18" charset="0"/>
                <a:cs typeface="Times New Roman" pitchFamily="18" charset="0"/>
              </a:rPr>
              <a:t>Turpinājums, pielikumi šīm vadlīnijām par augļu un dārzeņu konservēšanu</a:t>
            </a:r>
            <a:endParaRPr lang="lv-LV" sz="2800" dirty="0">
              <a:solidFill>
                <a:schemeClr val="tx1"/>
              </a:solidFill>
              <a:latin typeface="Times New Roman" pitchFamily="18" charset="0"/>
              <a:cs typeface="Times New Roman" pitchFamily="18" charset="0"/>
            </a:endParaRP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1560" y="1340769"/>
            <a:ext cx="38274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4419600" y="2636912"/>
            <a:ext cx="3657600" cy="3489568"/>
          </a:xfrm>
        </p:spPr>
        <p:txBody>
          <a:bodyPr>
            <a:normAutofit/>
          </a:bodyPr>
          <a:lstStyle/>
          <a:p>
            <a:pPr algn="just"/>
            <a:r>
              <a:rPr lang="lv-LV" sz="1600" dirty="0" smtClean="0">
                <a:latin typeface="Times New Roman" pitchFamily="18" charset="0"/>
                <a:cs typeface="Times New Roman" pitchFamily="18" charset="0"/>
              </a:rPr>
              <a:t>Bez tam te pieejami uzturvērtības aprēķini, receptūras piemēri, dokumentu paraugi, literatūras avoti, izstrādātas tieši mājražotājiem lai atvieglotu prasību izpratni</a:t>
            </a:r>
            <a:endParaRPr lang="lv-LV" sz="1600" dirty="0">
              <a:latin typeface="Times New Roman" pitchFamily="18" charset="0"/>
              <a:cs typeface="Times New Roman" pitchFamily="18" charset="0"/>
            </a:endParaRPr>
          </a:p>
        </p:txBody>
      </p:sp>
    </p:spTree>
    <p:extLst>
      <p:ext uri="{BB962C8B-B14F-4D97-AF65-F5344CB8AC3E}">
        <p14:creationId xmlns:p14="http://schemas.microsoft.com/office/powerpoint/2010/main" val="3077556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10146"/>
          </a:xfrm>
        </p:spPr>
        <p:txBody>
          <a:bodyPr/>
          <a:lstStyle/>
          <a:p>
            <a:pPr algn="ctr"/>
            <a:r>
              <a:rPr lang="lv-LV" sz="1800" b="1" dirty="0" smtClean="0">
                <a:latin typeface="Times New Roman" pitchFamily="18" charset="0"/>
                <a:cs typeface="Times New Roman" pitchFamily="18" charset="0"/>
              </a:rPr>
              <a:t>Labas higiēnas prakses vadlīnijas atklāta tipa ēdināšanas uzņēmumiem</a:t>
            </a:r>
            <a:r>
              <a:rPr lang="lv-LV" sz="1800" dirty="0" smtClean="0">
                <a:latin typeface="Times New Roman" pitchFamily="18" charset="0"/>
                <a:cs typeface="Times New Roman" pitchFamily="18" charset="0"/>
              </a:rPr>
              <a:t/>
            </a:r>
            <a:br>
              <a:rPr lang="lv-LV" sz="1800" dirty="0" smtClean="0">
                <a:latin typeface="Times New Roman" pitchFamily="18" charset="0"/>
                <a:cs typeface="Times New Roman" pitchFamily="18" charset="0"/>
              </a:rPr>
            </a:br>
            <a:r>
              <a:rPr lang="lv-LV" sz="1800" dirty="0" smtClean="0">
                <a:latin typeface="Times New Roman" pitchFamily="18" charset="0"/>
                <a:cs typeface="Times New Roman" pitchFamily="18" charset="0"/>
              </a:rPr>
              <a:t>( aktualizētā </a:t>
            </a:r>
            <a:r>
              <a:rPr lang="lv-LV" sz="1600" dirty="0" smtClean="0">
                <a:latin typeface="Times New Roman" pitchFamily="18" charset="0"/>
                <a:cs typeface="Times New Roman" pitchFamily="18" charset="0"/>
              </a:rPr>
              <a:t>versija)</a:t>
            </a:r>
            <a:br>
              <a:rPr lang="lv-LV" sz="1600" dirty="0" smtClean="0">
                <a:latin typeface="Times New Roman" pitchFamily="18" charset="0"/>
                <a:cs typeface="Times New Roman" pitchFamily="18" charset="0"/>
              </a:rPr>
            </a:br>
            <a:r>
              <a:rPr lang="lv-LV" sz="1600" dirty="0" smtClean="0">
                <a:latin typeface="Times New Roman" pitchFamily="18" charset="0"/>
                <a:cs typeface="Times New Roman" pitchFamily="18" charset="0"/>
              </a:rPr>
              <a:t/>
            </a:r>
            <a:br>
              <a:rPr lang="lv-LV" sz="1600" dirty="0" smtClean="0">
                <a:latin typeface="Times New Roman" pitchFamily="18" charset="0"/>
                <a:cs typeface="Times New Roman" pitchFamily="18" charset="0"/>
              </a:rPr>
            </a:br>
            <a:r>
              <a:rPr lang="lv-LV" sz="1600" dirty="0" smtClean="0">
                <a:latin typeface="Times New Roman" pitchFamily="18" charset="0"/>
                <a:cs typeface="Times New Roman" pitchFamily="18" charset="0"/>
              </a:rPr>
              <a:t>atrodamas </a:t>
            </a:r>
            <a:r>
              <a:rPr lang="lv-LV" sz="1600" dirty="0">
                <a:latin typeface="Times New Roman" pitchFamily="18" charset="0"/>
                <a:cs typeface="Times New Roman" pitchFamily="18" charset="0"/>
              </a:rPr>
              <a:t>https://www.zm.gov.lv/partika/statiskas-lapas/partikas-higiena?nid=650#jump</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408712" cy="484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9873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66130"/>
          </a:xfrm>
        </p:spPr>
        <p:txBody>
          <a:bodyPr/>
          <a:lstStyle/>
          <a:p>
            <a:pPr algn="ctr"/>
            <a:r>
              <a:rPr lang="lv-LV" sz="1800" b="1" dirty="0">
                <a:solidFill>
                  <a:schemeClr val="tx1"/>
                </a:solidFill>
                <a:latin typeface="Times New Roman" pitchFamily="18" charset="0"/>
                <a:cs typeface="Times New Roman" pitchFamily="18" charset="0"/>
              </a:rPr>
              <a:t>Labas higiēnas prakses vadlīnijas atklāta tipa ēdināšanas uzņēmumiem</a:t>
            </a:r>
            <a:r>
              <a:rPr lang="lv-LV" sz="1800" dirty="0">
                <a:latin typeface="Times New Roman" pitchFamily="18" charset="0"/>
                <a:cs typeface="Times New Roman" pitchFamily="18" charset="0"/>
              </a:rPr>
              <a:t/>
            </a:r>
            <a:br>
              <a:rPr lang="lv-LV" sz="1800" dirty="0">
                <a:latin typeface="Times New Roman" pitchFamily="18" charset="0"/>
                <a:cs typeface="Times New Roman" pitchFamily="18" charset="0"/>
              </a:rPr>
            </a:br>
            <a:r>
              <a:rPr lang="lv-LV" sz="1800" dirty="0" smtClean="0">
                <a:latin typeface="Times New Roman" pitchFamily="18" charset="0"/>
                <a:cs typeface="Times New Roman" pitchFamily="18" charset="0"/>
              </a:rPr>
              <a:t>(Turpinājums)</a:t>
            </a:r>
            <a:endParaRPr lang="lv-LV" sz="18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196752"/>
            <a:ext cx="6192688" cy="513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339752" y="256490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6845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1800" b="1" dirty="0">
                <a:latin typeface="Times New Roman" pitchFamily="18" charset="0"/>
                <a:cs typeface="Times New Roman" pitchFamily="18" charset="0"/>
              </a:rPr>
              <a:t>Labas higiēnas prakses vadlīnijas atklāta tipa ēdināšanas uzņēmumiem</a:t>
            </a:r>
            <a:r>
              <a:rPr lang="lv-LV" sz="1800" dirty="0">
                <a:latin typeface="Times New Roman" pitchFamily="18" charset="0"/>
                <a:cs typeface="Times New Roman" pitchFamily="18" charset="0"/>
              </a:rPr>
              <a:t/>
            </a:r>
            <a:br>
              <a:rPr lang="lv-LV" sz="1800" dirty="0">
                <a:latin typeface="Times New Roman" pitchFamily="18" charset="0"/>
                <a:cs typeface="Times New Roman" pitchFamily="18" charset="0"/>
              </a:rPr>
            </a:br>
            <a:r>
              <a:rPr lang="lv-LV" sz="1800" dirty="0">
                <a:latin typeface="Times New Roman" pitchFamily="18" charset="0"/>
                <a:cs typeface="Times New Roman" pitchFamily="18" charset="0"/>
              </a:rPr>
              <a:t>(Turpinājums)</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480720" cy="52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508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a:solidFill>
                  <a:schemeClr val="tx1"/>
                </a:solidFill>
                <a:latin typeface="Times New Roman" pitchFamily="18" charset="0"/>
                <a:cs typeface="Times New Roman" pitchFamily="18" charset="0"/>
              </a:rPr>
              <a:t>V</a:t>
            </a:r>
            <a:r>
              <a:rPr lang="lv-LV" sz="3200" dirty="0" smtClean="0">
                <a:solidFill>
                  <a:schemeClr val="tx1"/>
                </a:solidFill>
                <a:latin typeface="Times New Roman" pitchFamily="18" charset="0"/>
                <a:cs typeface="Times New Roman" pitchFamily="18" charset="0"/>
              </a:rPr>
              <a:t>adlīnijas</a:t>
            </a:r>
            <a:endParaRPr lang="lv-LV" sz="3200" dirty="0">
              <a:solidFill>
                <a:schemeClr val="tx1"/>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34918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828" y="2852936"/>
            <a:ext cx="273630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196752"/>
            <a:ext cx="302433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888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dirty="0" smtClean="0">
                <a:latin typeface="Times New Roman" pitchFamily="18" charset="0"/>
                <a:cs typeface="Times New Roman" pitchFamily="18" charset="0"/>
              </a:rPr>
              <a:t>Jautājumi</a:t>
            </a:r>
            <a:r>
              <a:rPr lang="lv-LV" dirty="0" smtClean="0"/>
              <a:t/>
            </a:r>
            <a:br>
              <a:rPr lang="lv-LV" dirty="0" smtClean="0"/>
            </a:br>
            <a:endParaRPr lang="lv-LV" dirty="0"/>
          </a:p>
        </p:txBody>
      </p:sp>
      <p:sp>
        <p:nvSpPr>
          <p:cNvPr id="3" name="Content Placeholder 2"/>
          <p:cNvSpPr>
            <a:spLocks noGrp="1"/>
          </p:cNvSpPr>
          <p:nvPr>
            <p:ph idx="1"/>
          </p:nvPr>
        </p:nvSpPr>
        <p:spPr>
          <a:xfrm>
            <a:off x="467544" y="980728"/>
            <a:ext cx="7609656" cy="5420072"/>
          </a:xfrm>
        </p:spPr>
        <p:txBody>
          <a:bodyPr>
            <a:normAutofit fontScale="92500"/>
          </a:bodyPr>
          <a:lstStyle/>
          <a:p>
            <a:pPr marL="114300" indent="0" algn="just">
              <a:buNone/>
            </a:pPr>
            <a:r>
              <a:rPr lang="lv-LV" sz="1700" b="1" dirty="0" smtClean="0">
                <a:latin typeface="Times New Roman" pitchFamily="18" charset="0"/>
                <a:cs typeface="Times New Roman" pitchFamily="18" charset="0"/>
              </a:rPr>
              <a:t>1) Kā noformēt un uzsākt mājražošanu, ja vēlas ražot jaunu produktu?</a:t>
            </a:r>
          </a:p>
          <a:p>
            <a:pPr marL="114300" indent="0" algn="just">
              <a:buNone/>
            </a:pPr>
            <a:r>
              <a:rPr lang="lv-LV" sz="1700" dirty="0" smtClean="0">
                <a:latin typeface="Times New Roman" pitchFamily="18" charset="0"/>
                <a:cs typeface="Times New Roman" pitchFamily="18" charset="0"/>
              </a:rPr>
              <a:t>PVD mājas lapā:</a:t>
            </a:r>
            <a:r>
              <a:rPr lang="lv-LV" sz="1700" dirty="0">
                <a:solidFill>
                  <a:srgbClr val="3B3B3B"/>
                </a:solidFill>
                <a:latin typeface="Times New Roman" pitchFamily="18" charset="0"/>
                <a:cs typeface="Times New Roman" pitchFamily="18" charset="0"/>
              </a:rPr>
              <a:t> </a:t>
            </a:r>
            <a:r>
              <a:rPr lang="lv-LV" sz="1700" dirty="0">
                <a:solidFill>
                  <a:srgbClr val="3B3B3B"/>
                </a:solidFill>
                <a:latin typeface="Times New Roman" pitchFamily="18" charset="0"/>
                <a:cs typeface="Times New Roman" pitchFamily="18" charset="0"/>
                <a:hlinkClick r:id="rId2"/>
              </a:rPr>
              <a:t>https://</a:t>
            </a:r>
            <a:r>
              <a:rPr lang="lv-LV" sz="1700" dirty="0" smtClean="0">
                <a:solidFill>
                  <a:srgbClr val="3B3B3B"/>
                </a:solidFill>
                <a:latin typeface="Times New Roman" pitchFamily="18" charset="0"/>
                <a:cs typeface="Times New Roman" pitchFamily="18" charset="0"/>
                <a:hlinkClick r:id="rId2"/>
              </a:rPr>
              <a:t>www.pvd.gov.lv/partikas-un-veterinarais-dienests/statiskas-lapas/uznemuma-registracija?nid=2518</a:t>
            </a:r>
            <a:endParaRPr lang="lv-LV" sz="1700" dirty="0" smtClean="0">
              <a:solidFill>
                <a:srgbClr val="3B3B3B"/>
              </a:solidFill>
              <a:latin typeface="Times New Roman" pitchFamily="18" charset="0"/>
              <a:cs typeface="Times New Roman" pitchFamily="18" charset="0"/>
            </a:endParaRPr>
          </a:p>
          <a:p>
            <a:pPr marL="114300" indent="0" algn="just">
              <a:buNone/>
            </a:pPr>
            <a:r>
              <a:rPr lang="lv-LV" sz="1700" dirty="0" smtClean="0">
                <a:solidFill>
                  <a:srgbClr val="3B3B3B"/>
                </a:solidFill>
                <a:latin typeface="Times New Roman" pitchFamily="18" charset="0"/>
                <a:cs typeface="Times New Roman" pitchFamily="18" charset="0"/>
              </a:rPr>
              <a:t>Lai </a:t>
            </a:r>
            <a:r>
              <a:rPr lang="lv-LV" sz="1700" dirty="0">
                <a:solidFill>
                  <a:srgbClr val="3B3B3B"/>
                </a:solidFill>
                <a:latin typeface="Times New Roman" pitchFamily="18" charset="0"/>
                <a:cs typeface="Times New Roman" pitchFamily="18" charset="0"/>
              </a:rPr>
              <a:t>reģistrētu uzņēmumu, komersantam jāsagatavo pieteikums atbilstošās jomas uzņēmuma reģistrācijai. Pieteikuma veidlapa pieejama sadaļā </a:t>
            </a:r>
            <a:r>
              <a:rPr lang="lv-LV" sz="1700" b="1" dirty="0">
                <a:solidFill>
                  <a:srgbClr val="745654"/>
                </a:solidFill>
                <a:latin typeface="Times New Roman" pitchFamily="18" charset="0"/>
                <a:cs typeface="Times New Roman" pitchFamily="18" charset="0"/>
                <a:hlinkClick r:id="rId3"/>
              </a:rPr>
              <a:t>Veidlapas</a:t>
            </a:r>
            <a:r>
              <a:rPr lang="lv-LV" sz="1700" dirty="0" smtClean="0">
                <a:solidFill>
                  <a:srgbClr val="3B3B3B"/>
                </a:solidFill>
                <a:latin typeface="Times New Roman" pitchFamily="18" charset="0"/>
                <a:cs typeface="Times New Roman" pitchFamily="18" charset="0"/>
              </a:rPr>
              <a:t>.</a:t>
            </a:r>
          </a:p>
          <a:p>
            <a:pPr marL="114300" indent="0" algn="just">
              <a:buNone/>
            </a:pPr>
            <a:r>
              <a:rPr lang="lv-LV" sz="1700" dirty="0">
                <a:solidFill>
                  <a:srgbClr val="3B3B3B"/>
                </a:solidFill>
                <a:latin typeface="Times New Roman" pitchFamily="18" charset="0"/>
                <a:cs typeface="Times New Roman" pitchFamily="18" charset="0"/>
              </a:rPr>
              <a:t>Informāciju par pieteikuma veidlapas 2. daļas aizpildīšanu (darbības veidi) var atrast PVD uzraudzībai pakļauto uzņēmumu (objektu), to pamatdarbības veidu un produktu klasifikatorā, kas ir atrodams sadaļā </a:t>
            </a:r>
            <a:r>
              <a:rPr lang="lv-LV" sz="1700" b="1" u="sng" dirty="0">
                <a:solidFill>
                  <a:srgbClr val="745654"/>
                </a:solidFill>
                <a:latin typeface="Times New Roman" pitchFamily="18" charset="0"/>
                <a:cs typeface="Times New Roman" pitchFamily="18" charset="0"/>
                <a:hlinkClick r:id="rId4"/>
              </a:rPr>
              <a:t>Klasifikators</a:t>
            </a:r>
            <a:endParaRPr lang="lv-LV" sz="1700" dirty="0" smtClean="0">
              <a:solidFill>
                <a:srgbClr val="3B3B3B"/>
              </a:solidFill>
              <a:latin typeface="Times New Roman" pitchFamily="18" charset="0"/>
              <a:cs typeface="Times New Roman" pitchFamily="18" charset="0"/>
            </a:endParaRPr>
          </a:p>
          <a:p>
            <a:pPr marL="114300" indent="0" algn="just">
              <a:buNone/>
            </a:pPr>
            <a:r>
              <a:rPr lang="lv-LV" sz="1700" dirty="0" smtClean="0">
                <a:solidFill>
                  <a:srgbClr val="3B3B3B"/>
                </a:solidFill>
                <a:latin typeface="Times New Roman" pitchFamily="18" charset="0"/>
                <a:cs typeface="Times New Roman" pitchFamily="18" charset="0"/>
              </a:rPr>
              <a:t> </a:t>
            </a:r>
            <a:r>
              <a:rPr lang="lv-LV" sz="1700" dirty="0">
                <a:solidFill>
                  <a:srgbClr val="414142"/>
                </a:solidFill>
                <a:latin typeface="Times New Roman" pitchFamily="18" charset="0"/>
                <a:cs typeface="Times New Roman" pitchFamily="18" charset="0"/>
              </a:rPr>
              <a:t>Pārtikas uzņēmums </a:t>
            </a:r>
            <a:r>
              <a:rPr lang="lv-LV" sz="1700" dirty="0" smtClean="0">
                <a:solidFill>
                  <a:srgbClr val="414142"/>
                </a:solidFill>
                <a:latin typeface="Times New Roman" pitchFamily="18" charset="0"/>
                <a:cs typeface="Times New Roman" pitchFamily="18" charset="0"/>
              </a:rPr>
              <a:t>minētajam </a:t>
            </a:r>
            <a:r>
              <a:rPr lang="lv-LV" sz="1700" dirty="0">
                <a:solidFill>
                  <a:srgbClr val="414142"/>
                </a:solidFill>
                <a:latin typeface="Times New Roman" pitchFamily="18" charset="0"/>
                <a:cs typeface="Times New Roman" pitchFamily="18" charset="0"/>
              </a:rPr>
              <a:t>iesniegumam pievieno dokumenta kopiju, kas apliecina uzņēmuma tiesības darboties attiecīgajā nekustamajā īpašumā, ja īpašuma vai lietošanas tiesības nav nostiprinātas zemesgrāmatā, kā arī plānu teritorijai un telpām, kurās darbosies uzņēmums. Ja nepieciešams, dienests pieprasa uzrādīt dokumentus (piemēram, līgumu), kas apliecina tiesības izmantot tehnisko aprīkojumu un ražošanas iekārtas</a:t>
            </a:r>
            <a:r>
              <a:rPr lang="lv-LV" sz="1700" dirty="0" smtClean="0">
                <a:solidFill>
                  <a:srgbClr val="414142"/>
                </a:solidFill>
                <a:latin typeface="Times New Roman" pitchFamily="18" charset="0"/>
                <a:cs typeface="Times New Roman" pitchFamily="18" charset="0"/>
              </a:rPr>
              <a:t>.</a:t>
            </a:r>
          </a:p>
          <a:p>
            <a:pPr algn="just" fontAlgn="base"/>
            <a:r>
              <a:rPr lang="lv-LV" sz="1700" dirty="0">
                <a:solidFill>
                  <a:srgbClr val="3B3B3B"/>
                </a:solidFill>
                <a:latin typeface="Times New Roman" pitchFamily="18" charset="0"/>
                <a:cs typeface="Times New Roman" pitchFamily="18" charset="0"/>
              </a:rPr>
              <a:t>Pieteikumu vai iesniegumu iesniedz Pārtikas un veterinārajam dienestam vienā no zemāk norādītajiem veidiem</a:t>
            </a:r>
            <a:r>
              <a:rPr lang="lv-LV" sz="1700" dirty="0" smtClean="0">
                <a:solidFill>
                  <a:srgbClr val="3B3B3B"/>
                </a:solidFill>
                <a:latin typeface="Times New Roman" pitchFamily="18" charset="0"/>
                <a:cs typeface="Times New Roman" pitchFamily="18" charset="0"/>
              </a:rPr>
              <a:t>:</a:t>
            </a:r>
            <a:r>
              <a:rPr lang="lv-LV" sz="1700" dirty="0">
                <a:solidFill>
                  <a:srgbClr val="3B3B3B"/>
                </a:solidFill>
                <a:latin typeface="Times New Roman" pitchFamily="18" charset="0"/>
                <a:cs typeface="Times New Roman" pitchFamily="18" charset="0"/>
              </a:rPr>
              <a:t> </a:t>
            </a:r>
          </a:p>
          <a:p>
            <a:pPr marL="114300" indent="0" algn="just" fontAlgn="base">
              <a:buNone/>
            </a:pPr>
            <a:r>
              <a:rPr lang="lv-LV" sz="1700" dirty="0">
                <a:solidFill>
                  <a:srgbClr val="3B3B3B"/>
                </a:solidFill>
                <a:latin typeface="Times New Roman" pitchFamily="18" charset="0"/>
                <a:cs typeface="Times New Roman" pitchFamily="18" charset="0"/>
              </a:rPr>
              <a:t>Elektroniski parakstīts pieteikums nosūtāms pa e-pastu uz </a:t>
            </a:r>
            <a:r>
              <a:rPr lang="lv-LV" sz="1700" b="1" dirty="0">
                <a:solidFill>
                  <a:srgbClr val="745654"/>
                </a:solidFill>
                <a:latin typeface="Times New Roman" pitchFamily="18" charset="0"/>
                <a:cs typeface="Times New Roman" pitchFamily="18" charset="0"/>
                <a:hlinkClick r:id="rId5"/>
              </a:rPr>
              <a:t>pvd@pvd.gov.lv</a:t>
            </a:r>
            <a:r>
              <a:rPr lang="lv-LV" sz="1700" b="1" dirty="0">
                <a:solidFill>
                  <a:srgbClr val="3B3B3B"/>
                </a:solidFill>
                <a:latin typeface="Times New Roman" pitchFamily="18" charset="0"/>
                <a:cs typeface="Times New Roman" pitchFamily="18" charset="0"/>
              </a:rPr>
              <a:t> </a:t>
            </a:r>
            <a:r>
              <a:rPr lang="lv-LV" sz="1700" dirty="0">
                <a:solidFill>
                  <a:srgbClr val="3B3B3B"/>
                </a:solidFill>
                <a:latin typeface="Times New Roman" pitchFamily="18" charset="0"/>
                <a:cs typeface="Times New Roman" pitchFamily="18" charset="0"/>
              </a:rPr>
              <a:t>vai </a:t>
            </a:r>
            <a:r>
              <a:rPr lang="lv-LV" sz="1700" b="1" dirty="0">
                <a:solidFill>
                  <a:srgbClr val="745654"/>
                </a:solidFill>
                <a:latin typeface="Times New Roman" pitchFamily="18" charset="0"/>
                <a:cs typeface="Times New Roman" pitchFamily="18" charset="0"/>
                <a:hlinkClick r:id="rId6"/>
              </a:rPr>
              <a:t>uard@pvd.gov.lv</a:t>
            </a:r>
            <a:r>
              <a:rPr lang="lv-LV" sz="1700" dirty="0">
                <a:solidFill>
                  <a:srgbClr val="3B3B3B"/>
                </a:solidFill>
                <a:latin typeface="Times New Roman" pitchFamily="18" charset="0"/>
                <a:cs typeface="Times New Roman" pitchFamily="18" charset="0"/>
              </a:rPr>
              <a:t>.</a:t>
            </a:r>
          </a:p>
          <a:p>
            <a:pPr marL="114300" indent="0" algn="just" fontAlgn="base">
              <a:buNone/>
            </a:pPr>
            <a:r>
              <a:rPr lang="lv-LV" sz="1700" dirty="0">
                <a:solidFill>
                  <a:srgbClr val="3B3B3B"/>
                </a:solidFill>
                <a:latin typeface="Times New Roman" pitchFamily="18" charset="0"/>
                <a:cs typeface="Times New Roman" pitchFamily="18" charset="0"/>
              </a:rPr>
              <a:t>Parakstīts un apzīmogots pieteikums iesniedzams </a:t>
            </a:r>
            <a:r>
              <a:rPr lang="lv-LV" sz="1700" dirty="0" smtClean="0">
                <a:solidFill>
                  <a:srgbClr val="3B3B3B"/>
                </a:solidFill>
                <a:latin typeface="Times New Roman" pitchFamily="18" charset="0"/>
                <a:cs typeface="Times New Roman" pitchFamily="18" charset="0"/>
              </a:rPr>
              <a:t>klātienē (ne šobrīd)  </a:t>
            </a:r>
            <a:r>
              <a:rPr lang="lv-LV" sz="1700" dirty="0">
                <a:solidFill>
                  <a:srgbClr val="3B3B3B"/>
                </a:solidFill>
                <a:latin typeface="Times New Roman" pitchFamily="18" charset="0"/>
                <a:cs typeface="Times New Roman" pitchFamily="18" charset="0"/>
              </a:rPr>
              <a:t>PVD teritoriālajā struktūrvienībā, kuras pārraudzības teritorijā atrodas reģistrējamais objekts vai arī jānosūta tas pa </a:t>
            </a:r>
            <a:r>
              <a:rPr lang="lv-LV" sz="1700" dirty="0" smtClean="0">
                <a:solidFill>
                  <a:srgbClr val="3B3B3B"/>
                </a:solidFill>
                <a:latin typeface="Times New Roman" pitchFamily="18" charset="0"/>
                <a:cs typeface="Times New Roman" pitchFamily="18" charset="0"/>
              </a:rPr>
              <a:t>pastu vai e pastu  </a:t>
            </a:r>
            <a:r>
              <a:rPr lang="lv-LV" sz="1700" dirty="0">
                <a:solidFill>
                  <a:srgbClr val="3B3B3B"/>
                </a:solidFill>
                <a:latin typeface="Times New Roman" pitchFamily="18" charset="0"/>
                <a:cs typeface="Times New Roman" pitchFamily="18" charset="0"/>
              </a:rPr>
              <a:t>atbilstošajai PVD teritoriālajai struktūrvienībai.</a:t>
            </a:r>
          </a:p>
          <a:p>
            <a:pPr marL="114300" indent="0">
              <a:buNone/>
            </a:pPr>
            <a:endParaRPr lang="lv-LV" sz="1800" dirty="0">
              <a:latin typeface="Times New Roman" pitchFamily="18" charset="0"/>
              <a:cs typeface="Times New Roman" pitchFamily="18" charset="0"/>
            </a:endParaRPr>
          </a:p>
        </p:txBody>
      </p:sp>
    </p:spTree>
    <p:extLst>
      <p:ext uri="{BB962C8B-B14F-4D97-AF65-F5344CB8AC3E}">
        <p14:creationId xmlns:p14="http://schemas.microsoft.com/office/powerpoint/2010/main" val="2864668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800" dirty="0">
                <a:solidFill>
                  <a:schemeClr val="tx1"/>
                </a:solidFill>
                <a:latin typeface="Times New Roman" pitchFamily="18" charset="0"/>
                <a:cs typeface="Times New Roman" pitchFamily="18" charset="0"/>
              </a:rPr>
              <a:t>T</a:t>
            </a:r>
            <a:r>
              <a:rPr lang="lv-LV" sz="2800" dirty="0" smtClean="0">
                <a:solidFill>
                  <a:schemeClr val="tx1"/>
                </a:solidFill>
                <a:latin typeface="Times New Roman" pitchFamily="18" charset="0"/>
                <a:cs typeface="Times New Roman" pitchFamily="18" charset="0"/>
              </a:rPr>
              <a:t>urpinājums</a:t>
            </a:r>
            <a:endParaRPr lang="lv-LV"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052736"/>
            <a:ext cx="7609656" cy="5348064"/>
          </a:xfrm>
        </p:spPr>
        <p:txBody>
          <a:bodyPr>
            <a:normAutofit fontScale="77500" lnSpcReduction="20000"/>
          </a:bodyPr>
          <a:lstStyle/>
          <a:p>
            <a:pPr marL="114300" indent="0">
              <a:buNone/>
            </a:pPr>
            <a:r>
              <a:rPr lang="lv-LV" b="1" dirty="0" smtClean="0">
                <a:solidFill>
                  <a:srgbClr val="FF0000"/>
                </a:solidFill>
              </a:rPr>
              <a:t>! Nianses dzīvnieku izcelsmes produktu mājražotājiem!</a:t>
            </a:r>
          </a:p>
          <a:p>
            <a:r>
              <a:rPr lang="lv-LV" sz="2100" b="1" dirty="0" smtClean="0">
                <a:solidFill>
                  <a:srgbClr val="414142"/>
                </a:solidFill>
                <a:latin typeface="Times New Roman" pitchFamily="18" charset="0"/>
                <a:cs typeface="Times New Roman" pitchFamily="18" charset="0"/>
              </a:rPr>
              <a:t>Ministru </a:t>
            </a:r>
            <a:r>
              <a:rPr lang="lv-LV" sz="2100" b="1" dirty="0">
                <a:solidFill>
                  <a:srgbClr val="414142"/>
                </a:solidFill>
                <a:latin typeface="Times New Roman" pitchFamily="18" charset="0"/>
                <a:cs typeface="Times New Roman" pitchFamily="18" charset="0"/>
              </a:rPr>
              <a:t>kabineta noteikumi Nr.358</a:t>
            </a:r>
            <a:r>
              <a:rPr lang="lv-LV" sz="2100" dirty="0">
                <a:solidFill>
                  <a:srgbClr val="414142"/>
                </a:solidFill>
                <a:latin typeface="Times New Roman" pitchFamily="18" charset="0"/>
                <a:cs typeface="Times New Roman" pitchFamily="18" charset="0"/>
              </a:rPr>
              <a:t/>
            </a:r>
            <a:br>
              <a:rPr lang="lv-LV" sz="2100" dirty="0">
                <a:solidFill>
                  <a:srgbClr val="414142"/>
                </a:solidFill>
                <a:latin typeface="Times New Roman" pitchFamily="18" charset="0"/>
                <a:cs typeface="Times New Roman" pitchFamily="18" charset="0"/>
              </a:rPr>
            </a:br>
            <a:r>
              <a:rPr lang="lv-LV" sz="2100" dirty="0" smtClean="0">
                <a:solidFill>
                  <a:srgbClr val="414142"/>
                </a:solidFill>
                <a:latin typeface="Times New Roman" pitchFamily="18" charset="0"/>
                <a:cs typeface="Times New Roman" pitchFamily="18" charset="0"/>
              </a:rPr>
              <a:t>«</a:t>
            </a:r>
            <a:r>
              <a:rPr lang="lv-LV" sz="2100" b="1" dirty="0" smtClean="0">
                <a:solidFill>
                  <a:srgbClr val="414142"/>
                </a:solidFill>
                <a:latin typeface="Times New Roman" pitchFamily="18" charset="0"/>
                <a:cs typeface="Times New Roman" pitchFamily="18" charset="0"/>
              </a:rPr>
              <a:t>Prasības </a:t>
            </a:r>
            <a:r>
              <a:rPr lang="lv-LV" sz="2100" b="1" dirty="0">
                <a:solidFill>
                  <a:srgbClr val="414142"/>
                </a:solidFill>
                <a:latin typeface="Times New Roman" pitchFamily="18" charset="0"/>
                <a:cs typeface="Times New Roman" pitchFamily="18" charset="0"/>
              </a:rPr>
              <a:t>mazumtirdzniecības uzņēmumiem, kas piegādā mājas apstākļos ražotu vai gatavotu dzīvnieku izcelsmes </a:t>
            </a:r>
            <a:r>
              <a:rPr lang="lv-LV" sz="2100" b="1" dirty="0" smtClean="0">
                <a:solidFill>
                  <a:srgbClr val="414142"/>
                </a:solidFill>
                <a:latin typeface="Times New Roman" pitchFamily="18" charset="0"/>
                <a:cs typeface="Times New Roman" pitchFamily="18" charset="0"/>
              </a:rPr>
              <a:t>pārtiku»</a:t>
            </a:r>
          </a:p>
          <a:p>
            <a:pPr algn="just"/>
            <a:r>
              <a:rPr lang="lv-LV" sz="2100" dirty="0">
                <a:latin typeface="Times New Roman" pitchFamily="18" charset="0"/>
                <a:cs typeface="Times New Roman" pitchFamily="18" charset="0"/>
              </a:rPr>
              <a:t>Dzīvnieku izcelsmes pārtika šo noteikumu izpratnē ir:</a:t>
            </a:r>
          </a:p>
          <a:p>
            <a:pPr marL="114300" indent="0" algn="just">
              <a:buNone/>
            </a:pPr>
            <a:r>
              <a:rPr lang="lv-LV" sz="2100" dirty="0" smtClean="0">
                <a:latin typeface="Times New Roman" pitchFamily="18" charset="0"/>
                <a:cs typeface="Times New Roman" pitchFamily="18" charset="0"/>
              </a:rPr>
              <a:t> </a:t>
            </a:r>
            <a:r>
              <a:rPr lang="lv-LV" sz="2100" i="1" dirty="0">
                <a:latin typeface="Times New Roman" pitchFamily="18" charset="0"/>
                <a:cs typeface="Times New Roman" pitchFamily="18" charset="0"/>
              </a:rPr>
              <a:t>piena produkti, olu produkti, medus produkti, apstrādāti zvejniecības produkti, gaļas produkti un gaļas izstrādājumi, izņemot svaigu gaļu</a:t>
            </a:r>
          </a:p>
          <a:p>
            <a:pPr algn="just"/>
            <a:r>
              <a:rPr lang="lv-LV" sz="2100" dirty="0">
                <a:solidFill>
                  <a:srgbClr val="414142"/>
                </a:solidFill>
                <a:latin typeface="Times New Roman" pitchFamily="18" charset="0"/>
                <a:cs typeface="Times New Roman" pitchFamily="18" charset="0"/>
              </a:rPr>
              <a:t>Par mājražotāju uzskata pārtikas aprites uzņēmumu – saimnieciskās darbības veicēju (turpmāk – uzņēmums) –, kas mājas apstākļos saražoto </a:t>
            </a:r>
            <a:r>
              <a:rPr lang="lv-LV" sz="2100" b="1" dirty="0">
                <a:solidFill>
                  <a:srgbClr val="414142"/>
                </a:solidFill>
                <a:latin typeface="Times New Roman" pitchFamily="18" charset="0"/>
                <a:cs typeface="Times New Roman" pitchFamily="18" charset="0"/>
              </a:rPr>
              <a:t>dzīvnieku izcelsmes pārtiku </a:t>
            </a:r>
            <a:r>
              <a:rPr lang="lv-LV" sz="2100" dirty="0">
                <a:solidFill>
                  <a:srgbClr val="414142"/>
                </a:solidFill>
                <a:latin typeface="Times New Roman" pitchFamily="18" charset="0"/>
                <a:cs typeface="Times New Roman" pitchFamily="18" charset="0"/>
              </a:rPr>
              <a:t>piegādā tieši galapatērētājam vai – ne vairāk kā 30 procentu no kopējā saražotā dzīvnieku izcelsmes pārtikas apjoma – citam mazumtirdzniecības uzņēmumam, ja darbības ar dzīvnieku izcelsmes pārtiku notiek:</a:t>
            </a:r>
          </a:p>
          <a:p>
            <a:pPr algn="just"/>
            <a:r>
              <a:rPr lang="lv-LV" sz="2100" dirty="0" smtClean="0">
                <a:solidFill>
                  <a:srgbClr val="414142"/>
                </a:solidFill>
                <a:latin typeface="Times New Roman" pitchFamily="18" charset="0"/>
                <a:cs typeface="Times New Roman" pitchFamily="18" charset="0"/>
              </a:rPr>
              <a:t> </a:t>
            </a:r>
            <a:r>
              <a:rPr lang="lv-LV" sz="2100" dirty="0">
                <a:solidFill>
                  <a:srgbClr val="414142"/>
                </a:solidFill>
                <a:latin typeface="Times New Roman" pitchFamily="18" charset="0"/>
                <a:cs typeface="Times New Roman" pitchFamily="18" charset="0"/>
              </a:rPr>
              <a:t>individuālajā dzīvojamā mājā, no kuras vismaz 75 procenti, ieskaitot tās teritorijā esošās ēkas (piemēram, pirts, šķūnis, kūts, garāža), tiek izmantoti dzīvošanai un savām vajadzībām;</a:t>
            </a:r>
          </a:p>
          <a:p>
            <a:pPr algn="just"/>
            <a:r>
              <a:rPr lang="lv-LV" sz="2100" dirty="0" smtClean="0">
                <a:solidFill>
                  <a:srgbClr val="414142"/>
                </a:solidFill>
                <a:latin typeface="Times New Roman" pitchFamily="18" charset="0"/>
                <a:cs typeface="Times New Roman" pitchFamily="18" charset="0"/>
              </a:rPr>
              <a:t> </a:t>
            </a:r>
            <a:r>
              <a:rPr lang="lv-LV" sz="2100" dirty="0">
                <a:solidFill>
                  <a:srgbClr val="414142"/>
                </a:solidFill>
                <a:latin typeface="Times New Roman" pitchFamily="18" charset="0"/>
                <a:cs typeface="Times New Roman" pitchFamily="18" charset="0"/>
              </a:rPr>
              <a:t>atsevišķi būvētā, dzīvnieku izcelsmes pārtikas ražošanai un gatavošanai plānotā un iekārtotā būvē individuālās dzīvojamās mājas teritorijā;</a:t>
            </a:r>
          </a:p>
          <a:p>
            <a:pPr algn="just"/>
            <a:r>
              <a:rPr lang="lv-LV" sz="2100" dirty="0" smtClean="0">
                <a:solidFill>
                  <a:srgbClr val="414142"/>
                </a:solidFill>
                <a:latin typeface="Times New Roman" pitchFamily="18" charset="0"/>
                <a:cs typeface="Times New Roman" pitchFamily="18" charset="0"/>
              </a:rPr>
              <a:t> </a:t>
            </a:r>
            <a:r>
              <a:rPr lang="lv-LV" sz="2100" dirty="0">
                <a:solidFill>
                  <a:srgbClr val="414142"/>
                </a:solidFill>
                <a:latin typeface="Times New Roman" pitchFamily="18" charset="0"/>
                <a:cs typeface="Times New Roman" pitchFamily="18" charset="0"/>
              </a:rPr>
              <a:t>atsevišķi būvētā, pārtikas ražošanai un gatavošanai paredzētā un iekārtotā būvē, kas atrodas ārpus individuālās dzīvojamās mājas teritorijas līdzās izejvielu ieguves vietai (piemēram, dzīvnieku novietnei, piena fermai, kautuvei), ja tajā tiek iegūts vismaz 80 procentu dzīvnieku izcelsmes pārtikas ražošanai vai gatavošanai paredzēto izejvielu.</a:t>
            </a:r>
          </a:p>
          <a:p>
            <a:endParaRPr lang="lv-LV" b="1" dirty="0">
              <a:solidFill>
                <a:srgbClr val="414142"/>
              </a:solidFill>
              <a:latin typeface="Arial"/>
            </a:endParaRPr>
          </a:p>
          <a:p>
            <a:endParaRPr lang="lv-LV" dirty="0"/>
          </a:p>
        </p:txBody>
      </p:sp>
    </p:spTree>
    <p:extLst>
      <p:ext uri="{BB962C8B-B14F-4D97-AF65-F5344CB8AC3E}">
        <p14:creationId xmlns:p14="http://schemas.microsoft.com/office/powerpoint/2010/main" val="30403874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2)Kam jābūt , kā noformēt visu dokumentāciju, lai produktu varētu ievietot lielveikalā, veikalā , kafejnīcā?</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114300" indent="0" algn="just">
              <a:buNone/>
            </a:pPr>
            <a:r>
              <a:rPr lang="lv-LV" sz="1600" dirty="0" smtClean="0">
                <a:latin typeface="Times New Roman" pitchFamily="18" charset="0"/>
                <a:cs typeface="Times New Roman" pitchFamily="18" charset="0"/>
              </a:rPr>
              <a:t>Vispirms jāatceras, ka mājražotājs ieejot tirdzniecības tīklā, sabiedriskajā ēdināšanā,  tiek pakļauts tādām prasībām kā jebkurš ražotājs, t.i produktam jābūt attiecīgi marķētam, fasētam, produkta noņēmējs var prasīt uzturvērtības norādes uz marķējuma.</a:t>
            </a:r>
          </a:p>
          <a:p>
            <a:pPr marL="114300" indent="0" algn="just">
              <a:buNone/>
            </a:pPr>
            <a:endParaRPr lang="lv-LV" sz="1600" dirty="0" smtClean="0">
              <a:latin typeface="Times New Roman" pitchFamily="18" charset="0"/>
              <a:cs typeface="Times New Roman" pitchFamily="18" charset="0"/>
            </a:endParaRPr>
          </a:p>
          <a:p>
            <a:pPr marL="114300" indent="0" algn="just">
              <a:buNone/>
            </a:pPr>
            <a:r>
              <a:rPr lang="lv-LV" sz="1600" dirty="0" smtClean="0">
                <a:latin typeface="Times New Roman" pitchFamily="18" charset="0"/>
                <a:cs typeface="Times New Roman" pitchFamily="18" charset="0"/>
              </a:rPr>
              <a:t>Nepieciešams pavaddokuments , kurā precīzi norādīts produkta daudzums un cita nepieciešamā informācija, ko var sasaistīt kopā ar produkta marķējumu.</a:t>
            </a:r>
          </a:p>
          <a:p>
            <a:pPr marL="114300" indent="0" algn="just">
              <a:buNone/>
            </a:pPr>
            <a:endParaRPr lang="lv-LV" sz="1600" dirty="0" smtClean="0">
              <a:latin typeface="Times New Roman" pitchFamily="18" charset="0"/>
              <a:cs typeface="Times New Roman" pitchFamily="18" charset="0"/>
            </a:endParaRPr>
          </a:p>
          <a:p>
            <a:pPr marL="114300" indent="0" algn="just">
              <a:buNone/>
            </a:pPr>
            <a:r>
              <a:rPr lang="lv-LV" sz="1600" dirty="0" smtClean="0">
                <a:latin typeface="Times New Roman" pitchFamily="18" charset="0"/>
                <a:cs typeface="Times New Roman" pitchFamily="18" charset="0"/>
              </a:rPr>
              <a:t>Jo mājražotājs, par cik prasības ir zemākas kā ražotājam,  tradicionāli darbojas savā mājā , tirgos , gadatirgos, un daļu produkcijas (30% produkcijas  dzīvnieku izcelsmes mājražotāji), augu valsts mājražotājiem nav daudzuma ierobežojumu, var realizēt mazumtirdzniecībā </a:t>
            </a:r>
            <a:endParaRPr lang="lv-LV" sz="1600" dirty="0">
              <a:latin typeface="Times New Roman" pitchFamily="18" charset="0"/>
              <a:cs typeface="Times New Roman" pitchFamily="18" charset="0"/>
            </a:endParaRPr>
          </a:p>
        </p:txBody>
      </p:sp>
    </p:spTree>
    <p:extLst>
      <p:ext uri="{BB962C8B-B14F-4D97-AF65-F5344CB8AC3E}">
        <p14:creationId xmlns:p14="http://schemas.microsoft.com/office/powerpoint/2010/main" val="11972919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3)Kur meklēt produktu iesaiņojuma materiālus, kā tos pareizi izvēlēties?</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lv-LV" sz="1600" dirty="0" smtClean="0">
                <a:latin typeface="Times New Roman" pitchFamily="18" charset="0"/>
                <a:cs typeface="Times New Roman" pitchFamily="18" charset="0"/>
              </a:rPr>
              <a:t>Izvēle Jūsu rokās, ražotājus varat izvēlēties internetā u.c  kas Jums liekas tīkams pēc cenas un nodrošina Jūsu prasības iepakojuma specifikas ,dizaina,  daudzuma, kvalitātes ziņā. </a:t>
            </a:r>
          </a:p>
          <a:p>
            <a:pPr algn="just"/>
            <a:endParaRPr lang="lv-LV" sz="1600" dirty="0" smtClean="0">
              <a:latin typeface="Times New Roman" pitchFamily="18" charset="0"/>
              <a:cs typeface="Times New Roman" pitchFamily="18" charset="0"/>
            </a:endParaRPr>
          </a:p>
          <a:p>
            <a:pPr algn="just"/>
            <a:r>
              <a:rPr lang="lv-LV" sz="1600" dirty="0" smtClean="0">
                <a:latin typeface="Times New Roman" pitchFamily="18" charset="0"/>
                <a:cs typeface="Times New Roman" pitchFamily="18" charset="0"/>
              </a:rPr>
              <a:t>Jāsaprot kāda veida iepakojumu vēlaties, kas būs Jūsu produktam piemērots pēc īpašībām ( saldēšanai, karsēšanai, taukainiem, skābiem produktiem utt)</a:t>
            </a:r>
          </a:p>
          <a:p>
            <a:pPr marL="114300" indent="0" algn="just">
              <a:buNone/>
            </a:pPr>
            <a:endParaRPr lang="lv-LV" sz="1600" dirty="0" smtClean="0">
              <a:latin typeface="Times New Roman" pitchFamily="18" charset="0"/>
              <a:cs typeface="Times New Roman" pitchFamily="18" charset="0"/>
            </a:endParaRPr>
          </a:p>
          <a:p>
            <a:pPr algn="just"/>
            <a:r>
              <a:rPr lang="lv-LV" sz="1600" dirty="0" smtClean="0">
                <a:latin typeface="Times New Roman" pitchFamily="18" charset="0"/>
                <a:cs typeface="Times New Roman" pitchFamily="18" charset="0"/>
              </a:rPr>
              <a:t>Lai ražotājs nodrošina attiecīgus atbilstības dokumentus (atbilstības deklarācijas) kas garantē ka produkts piemērots pārtikas iepakošanai un glabāšanai paredzamos aptākļos </a:t>
            </a:r>
            <a:endParaRPr lang="lv-LV" dirty="0">
              <a:latin typeface="Times New Roman" pitchFamily="18" charset="0"/>
              <a:cs typeface="Times New Roman" pitchFamily="18" charset="0"/>
            </a:endParaRPr>
          </a:p>
        </p:txBody>
      </p:sp>
    </p:spTree>
    <p:extLst>
      <p:ext uri="{BB962C8B-B14F-4D97-AF65-F5344CB8AC3E}">
        <p14:creationId xmlns:p14="http://schemas.microsoft.com/office/powerpoint/2010/main" val="67353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smtClean="0">
                <a:latin typeface="Times New Roman" pitchFamily="18" charset="0"/>
                <a:cs typeface="Times New Roman" pitchFamily="18" charset="0"/>
              </a:rPr>
              <a:t>Ūdens</a:t>
            </a:r>
            <a:r>
              <a:rPr lang="lv-LV" sz="4000" dirty="0" smtClean="0"/>
              <a:t> </a:t>
            </a:r>
            <a:endParaRPr lang="lv-LV" sz="4000" dirty="0"/>
          </a:p>
        </p:txBody>
      </p:sp>
      <p:sp>
        <p:nvSpPr>
          <p:cNvPr id="3" name="Content Placeholder 2"/>
          <p:cNvSpPr>
            <a:spLocks noGrp="1"/>
          </p:cNvSpPr>
          <p:nvPr>
            <p:ph idx="1"/>
          </p:nvPr>
        </p:nvSpPr>
        <p:spPr>
          <a:xfrm>
            <a:off x="457200" y="1340768"/>
            <a:ext cx="7620000" cy="5060032"/>
          </a:xfrm>
        </p:spPr>
        <p:txBody>
          <a:bodyPr>
            <a:normAutofit lnSpcReduction="10000"/>
          </a:bodyPr>
          <a:lstStyle/>
          <a:p>
            <a:pPr marL="114300" indent="0">
              <a:buNone/>
            </a:pPr>
            <a:r>
              <a:rPr lang="lv-LV" dirty="0">
                <a:solidFill>
                  <a:srgbClr val="3B3B3B"/>
                </a:solidFill>
                <a:latin typeface="Arial"/>
              </a:rPr>
              <a:t> </a:t>
            </a:r>
            <a:r>
              <a:rPr lang="lv-LV" dirty="0">
                <a:solidFill>
                  <a:srgbClr val="3B3B3B"/>
                </a:solidFill>
                <a:latin typeface="Times New Roman" pitchFamily="18" charset="0"/>
                <a:cs typeface="Times New Roman" pitchFamily="18" charset="0"/>
              </a:rPr>
              <a:t>Obligāti jābūt tekošam aukstam un karstam dzeramajam ūdenim</a:t>
            </a:r>
            <a:r>
              <a:rPr lang="lv-LV" dirty="0" smtClean="0">
                <a:solidFill>
                  <a:srgbClr val="3B3B3B"/>
                </a:solidFill>
                <a:latin typeface="Times New Roman" pitchFamily="18" charset="0"/>
                <a:cs typeface="Times New Roman" pitchFamily="18" charset="0"/>
              </a:rPr>
              <a:t>.</a:t>
            </a:r>
          </a:p>
          <a:p>
            <a:pPr marL="114300" indent="0">
              <a:buNone/>
            </a:pP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Ja ir viena izlietne, tad vienlaikus nevar mazgāt rokas, produktus un traukus</a:t>
            </a:r>
            <a:r>
              <a:rPr lang="lv-LV" dirty="0" smtClean="0">
                <a:solidFill>
                  <a:srgbClr val="3B3B3B"/>
                </a:solidFill>
                <a:latin typeface="Times New Roman" pitchFamily="18" charset="0"/>
                <a:cs typeface="Times New Roman" pitchFamily="18" charset="0"/>
              </a:rPr>
              <a:t>.</a:t>
            </a:r>
          </a:p>
          <a:p>
            <a:pPr marL="114300" indent="0">
              <a:buNone/>
            </a:pPr>
            <a:r>
              <a:rPr lang="lv-LV" dirty="0" smtClean="0">
                <a:solidFill>
                  <a:srgbClr val="3B3B3B"/>
                </a:solidFill>
                <a:latin typeface="Times New Roman" pitchFamily="18" charset="0"/>
                <a:cs typeface="Times New Roman" pitchFamily="18" charset="0"/>
              </a:rPr>
              <a:t> </a:t>
            </a:r>
            <a:r>
              <a:rPr lang="lv-LV" dirty="0">
                <a:solidFill>
                  <a:srgbClr val="3B3B3B"/>
                </a:solidFill>
                <a:latin typeface="Times New Roman" pitchFamily="18" charset="0"/>
                <a:cs typeface="Times New Roman" pitchFamily="18" charset="0"/>
              </a:rPr>
              <a:t>Nepieciešams veikt dzeramā ūdens laboratoriskās pārbaudes (dzeramā ūdens monitoringu), saskaņā ar </a:t>
            </a:r>
            <a:endParaRPr lang="lv-LV" dirty="0" smtClean="0">
              <a:solidFill>
                <a:srgbClr val="3B3B3B"/>
              </a:solidFill>
              <a:latin typeface="Times New Roman" pitchFamily="18" charset="0"/>
              <a:cs typeface="Times New Roman" pitchFamily="18" charset="0"/>
            </a:endParaRPr>
          </a:p>
          <a:p>
            <a:pPr marL="114300" indent="0">
              <a:buNone/>
            </a:pPr>
            <a:r>
              <a:rPr lang="lv-LV" dirty="0">
                <a:solidFill>
                  <a:srgbClr val="3B3B3B"/>
                </a:solidFill>
                <a:latin typeface="Times New Roman" pitchFamily="18" charset="0"/>
                <a:cs typeface="Times New Roman" pitchFamily="18" charset="0"/>
              </a:rPr>
              <a:t>Ministru kabineta </a:t>
            </a:r>
            <a:r>
              <a:rPr lang="lv-LV" dirty="0" smtClean="0">
                <a:solidFill>
                  <a:srgbClr val="3B3B3B"/>
                </a:solidFill>
                <a:latin typeface="Times New Roman" pitchFamily="18" charset="0"/>
                <a:cs typeface="Times New Roman" pitchFamily="18" charset="0"/>
              </a:rPr>
              <a:t>noteikumu </a:t>
            </a:r>
            <a:r>
              <a:rPr lang="lv-LV" dirty="0">
                <a:solidFill>
                  <a:srgbClr val="3B3B3B"/>
                </a:solidFill>
                <a:latin typeface="Times New Roman" pitchFamily="18" charset="0"/>
                <a:cs typeface="Times New Roman" pitchFamily="18" charset="0"/>
              </a:rPr>
              <a:t>Nr. </a:t>
            </a:r>
            <a:r>
              <a:rPr lang="lv-LV" dirty="0" smtClean="0">
                <a:solidFill>
                  <a:srgbClr val="3B3B3B"/>
                </a:solidFill>
                <a:latin typeface="Times New Roman" pitchFamily="18" charset="0"/>
                <a:cs typeface="Times New Roman" pitchFamily="18" charset="0"/>
              </a:rPr>
              <a:t>233(09.05.2023)</a:t>
            </a:r>
            <a:endParaRPr lang="lv-LV" dirty="0">
              <a:solidFill>
                <a:srgbClr val="3B3B3B"/>
              </a:solidFill>
              <a:latin typeface="Times New Roman" pitchFamily="18" charset="0"/>
              <a:cs typeface="Times New Roman" pitchFamily="18" charset="0"/>
            </a:endParaRPr>
          </a:p>
          <a:p>
            <a:pPr marL="114300" indent="0">
              <a:buNone/>
            </a:pPr>
            <a:r>
              <a:rPr lang="lv-LV" dirty="0" smtClean="0">
                <a:solidFill>
                  <a:srgbClr val="3B3B3B"/>
                </a:solidFill>
                <a:latin typeface="Times New Roman" pitchFamily="18" charset="0"/>
                <a:cs typeface="Times New Roman" pitchFamily="18" charset="0"/>
              </a:rPr>
              <a:t>«Pārtikas </a:t>
            </a:r>
            <a:r>
              <a:rPr lang="lv-LV" dirty="0">
                <a:solidFill>
                  <a:srgbClr val="3B3B3B"/>
                </a:solidFill>
                <a:latin typeface="Times New Roman" pitchFamily="18" charset="0"/>
                <a:cs typeface="Times New Roman" pitchFamily="18" charset="0"/>
              </a:rPr>
              <a:t>uzņēmumā izmantojamā dzeramā ūdens obligātās nekaitīguma un kvalitātes prasības, monitoringa un kontroles </a:t>
            </a:r>
            <a:r>
              <a:rPr lang="lv-LV" dirty="0" smtClean="0">
                <a:solidFill>
                  <a:srgbClr val="3B3B3B"/>
                </a:solidFill>
                <a:latin typeface="Times New Roman" pitchFamily="18" charset="0"/>
                <a:cs typeface="Times New Roman" pitchFamily="18" charset="0"/>
              </a:rPr>
              <a:t>kārtība» noteikto </a:t>
            </a:r>
            <a:r>
              <a:rPr lang="lv-LV" dirty="0">
                <a:solidFill>
                  <a:srgbClr val="3B3B3B"/>
                </a:solidFill>
                <a:latin typeface="Times New Roman" pitchFamily="18" charset="0"/>
                <a:cs typeface="Times New Roman" pitchFamily="18" charset="0"/>
              </a:rPr>
              <a:t>kārtību un rādītājiem. </a:t>
            </a:r>
            <a:endParaRPr lang="lv-LV" dirty="0" smtClean="0">
              <a:solidFill>
                <a:srgbClr val="3B3B3B"/>
              </a:solidFill>
              <a:latin typeface="Times New Roman" pitchFamily="18" charset="0"/>
              <a:cs typeface="Times New Roman" pitchFamily="18" charset="0"/>
            </a:endParaRPr>
          </a:p>
          <a:p>
            <a:pPr marL="114300" indent="0">
              <a:buNone/>
            </a:pPr>
            <a:r>
              <a:rPr lang="lv-LV" i="1" dirty="0" smtClean="0">
                <a:solidFill>
                  <a:srgbClr val="FF0000"/>
                </a:solidFill>
                <a:latin typeface="Times New Roman" pitchFamily="18" charset="0"/>
                <a:cs typeface="Times New Roman" pitchFamily="18" charset="0"/>
              </a:rPr>
              <a:t>Ūdens izmeklējumu biežumu un rādītājus  nosaka vadoties no tā vai tas ir pārtikas ražošanas  uzņēmums vai mazumtirdzniecības uzņēmums, vai ūdensapgāde ir centralizēta vai dziļurbums, vai produkts nonāk saskarē ar ūdeni vai nē, vai ūdens ir sastāvdaļa.</a:t>
            </a:r>
          </a:p>
        </p:txBody>
      </p:sp>
    </p:spTree>
    <p:extLst>
      <p:ext uri="{BB962C8B-B14F-4D97-AF65-F5344CB8AC3E}">
        <p14:creationId xmlns:p14="http://schemas.microsoft.com/office/powerpoint/2010/main" val="3452008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4) Kādiem dokumentiem un kam jābūt līdzi , ja tirgoju savu preci tirdziņā , gadatirgū</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sz="1800" dirty="0" smtClean="0">
                <a:latin typeface="Times New Roman" pitchFamily="18" charset="0"/>
                <a:cs typeface="Times New Roman" pitchFamily="18" charset="0"/>
              </a:rPr>
              <a:t>Līdzi jābūt pavadzīmei uz tirgu kur redzams, kādi produkti tiks tirgoti un kas sakrīt ar produkta marķējumu, ir sasaistāms ar tirgojamo produktu.</a:t>
            </a:r>
          </a:p>
          <a:p>
            <a:pPr marL="114300" indent="0" algn="just">
              <a:buNone/>
            </a:pPr>
            <a:endParaRPr lang="lv-LV" sz="1800" dirty="0" smtClean="0">
              <a:latin typeface="Times New Roman" pitchFamily="18" charset="0"/>
              <a:cs typeface="Times New Roman" pitchFamily="18" charset="0"/>
            </a:endParaRPr>
          </a:p>
          <a:p>
            <a:pPr algn="just"/>
            <a:r>
              <a:rPr lang="lv-LV" sz="1800" dirty="0" smtClean="0">
                <a:latin typeface="Times New Roman" pitchFamily="18" charset="0"/>
                <a:cs typeface="Times New Roman" pitchFamily="18" charset="0"/>
              </a:rPr>
              <a:t>Ja preci tirgo fasētu, tad attiecas visas prasības fasētas preces marķējumam</a:t>
            </a:r>
          </a:p>
          <a:p>
            <a:pPr marL="114300" indent="0" algn="just">
              <a:buNone/>
            </a:pPr>
            <a:r>
              <a:rPr lang="lv-LV" sz="1800" dirty="0" smtClean="0">
                <a:latin typeface="Times New Roman" pitchFamily="18" charset="0"/>
                <a:cs typeface="Times New Roman" pitchFamily="18" charset="0"/>
              </a:rPr>
              <a:t>( skatīt iepriekš)</a:t>
            </a:r>
          </a:p>
          <a:p>
            <a:pPr marL="114300" indent="0" algn="just">
              <a:buNone/>
            </a:pPr>
            <a:endParaRPr lang="lv-LV" sz="1800" dirty="0" smtClean="0">
              <a:latin typeface="Times New Roman" pitchFamily="18" charset="0"/>
              <a:cs typeface="Times New Roman" pitchFamily="18" charset="0"/>
            </a:endParaRPr>
          </a:p>
          <a:p>
            <a:pPr algn="just"/>
            <a:r>
              <a:rPr lang="lv-LV" sz="1800" dirty="0" smtClean="0">
                <a:latin typeface="Times New Roman" pitchFamily="18" charset="0"/>
                <a:cs typeface="Times New Roman" pitchFamily="18" charset="0"/>
              </a:rPr>
              <a:t>Ja prece tirgo nefasētu tirgos, ielu tirdzniecībā un iesver pēc patērētāju lūguma, tad informāciju par alergēniem,  sastāvdaļām, uzglabāšanas nosacījumiem, ražotāju, derīguma termiņu  patērētājam var sniegt arī mutiski, bet uz kopējā iepakojuma šī informācija jānorāda.</a:t>
            </a:r>
            <a:endParaRPr lang="lv-LV" sz="1800" dirty="0">
              <a:latin typeface="Times New Roman" pitchFamily="18" charset="0"/>
              <a:cs typeface="Times New Roman" pitchFamily="18" charset="0"/>
            </a:endParaRPr>
          </a:p>
        </p:txBody>
      </p:sp>
    </p:spTree>
    <p:extLst>
      <p:ext uri="{BB962C8B-B14F-4D97-AF65-F5344CB8AC3E}">
        <p14:creationId xmlns:p14="http://schemas.microsoft.com/office/powerpoint/2010/main" val="22960597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5)Kas ir pašražotā produkcija, ja pārstrādāju kukurūzas graudus un cepu karamelizētu popkornu?</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sz="1800" dirty="0" smtClean="0">
                <a:latin typeface="Times New Roman" pitchFamily="18" charset="0"/>
                <a:cs typeface="Times New Roman" pitchFamily="18" charset="0"/>
              </a:rPr>
              <a:t>Šajā gadījumā tā būs pašražotā produkcija, atšķirība tikai kā to tirgosiet , ja tirgosiet to tirgos , sezonas laikā , tad tā ticamāk būs jāreģistrē kā mobila tirdzniecības vieta, ja gribat šo produktu gatavot un realizēt veikalos pastāvīgi  , tad tā būs vairāk kā mājražošana , vai ja plāni nopietnāki, tad ražošanas uzņēmums, par to mums jāizdiskutē un Jums jāapdomā savas vēlmes un iespējas, pamata higiēnas prasības no tā nemainās.</a:t>
            </a:r>
            <a:endParaRPr lang="lv-LV" sz="1800" dirty="0">
              <a:latin typeface="Times New Roman" pitchFamily="18" charset="0"/>
              <a:cs typeface="Times New Roman" pitchFamily="18" charset="0"/>
            </a:endParaRPr>
          </a:p>
        </p:txBody>
      </p:sp>
    </p:spTree>
    <p:extLst>
      <p:ext uri="{BB962C8B-B14F-4D97-AF65-F5344CB8AC3E}">
        <p14:creationId xmlns:p14="http://schemas.microsoft.com/office/powerpoint/2010/main" val="949663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6) Iepakojums , vai ir kādi norādījumi? </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504290" y="1268760"/>
            <a:ext cx="7620000" cy="4800600"/>
          </a:xfrm>
        </p:spPr>
        <p:txBody>
          <a:bodyPr/>
          <a:lstStyle/>
          <a:p>
            <a:pPr algn="just"/>
            <a:r>
              <a:rPr lang="lv-LV" sz="1800" dirty="0" smtClean="0">
                <a:latin typeface="Times New Roman" pitchFamily="18" charset="0"/>
                <a:cs typeface="Times New Roman" pitchFamily="18" charset="0"/>
              </a:rPr>
              <a:t>Vispirms jāsaprot kāda veida iepakojums mums būs vispiemērotākais, kas vislabāk saglabās un arī prezentēs produktu, kas būs saderīgs ar produktu.Vai var lietot skābam produktam, vai var saldēt, vai var karsēt, vai neradīs nevēlamas izmaiņas produktā?</a:t>
            </a:r>
          </a:p>
          <a:p>
            <a:pPr algn="just"/>
            <a:r>
              <a:rPr lang="lv-LV" sz="1800" dirty="0" smtClean="0">
                <a:latin typeface="Times New Roman" pitchFamily="18" charset="0"/>
                <a:cs typeface="Times New Roman" pitchFamily="18" charset="0"/>
              </a:rPr>
              <a:t>Saskaņā ar regulas 1935/2004  15.pantu marķējums</a:t>
            </a:r>
          </a:p>
          <a:p>
            <a:pPr marL="114300" indent="0" algn="just">
              <a:buNone/>
            </a:pPr>
            <a:r>
              <a:rPr lang="lv-LV" sz="1800" dirty="0">
                <a:latin typeface="Times New Roman" pitchFamily="18" charset="0"/>
                <a:cs typeface="Times New Roman" pitchFamily="18" charset="0"/>
              </a:rPr>
              <a:t>k</a:t>
            </a:r>
            <a:r>
              <a:rPr lang="lv-LV" sz="1800" dirty="0" smtClean="0">
                <a:latin typeface="Times New Roman" pitchFamily="18" charset="0"/>
                <a:cs typeface="Times New Roman" pitchFamily="18" charset="0"/>
              </a:rPr>
              <a:t>as norāda ka iepakojums ir paredzēts pārtikas produktiem</a:t>
            </a:r>
          </a:p>
          <a:p>
            <a:pPr marL="114300" indent="0" algn="just">
              <a:buNone/>
            </a:pPr>
            <a:r>
              <a:rPr lang="lv-LV" sz="1800" dirty="0">
                <a:solidFill>
                  <a:srgbClr val="3B3B3B"/>
                </a:solidFill>
                <a:latin typeface="Times New Roman" pitchFamily="18" charset="0"/>
                <a:cs typeface="Times New Roman" pitchFamily="18" charset="0"/>
              </a:rPr>
              <a:t>kā arī saskaņā ar minētās regulas 16.pantu </a:t>
            </a:r>
            <a:r>
              <a:rPr lang="lv-LV" sz="1800" b="1" dirty="0">
                <a:solidFill>
                  <a:srgbClr val="3B3B3B"/>
                </a:solidFill>
                <a:latin typeface="Times New Roman" pitchFamily="18" charset="0"/>
                <a:cs typeface="Times New Roman" pitchFamily="18" charset="0"/>
              </a:rPr>
              <a:t>plastmasai, keramikai, </a:t>
            </a:r>
            <a:r>
              <a:rPr lang="lv-LV" sz="1800" b="1" dirty="0" smtClean="0">
                <a:solidFill>
                  <a:srgbClr val="3B3B3B"/>
                </a:solidFill>
                <a:latin typeface="Times New Roman" pitchFamily="18" charset="0"/>
                <a:cs typeface="Times New Roman" pitchFamily="18" charset="0"/>
              </a:rPr>
              <a:t>reģenerētas </a:t>
            </a:r>
            <a:r>
              <a:rPr lang="lv-LV" sz="1800" b="1" dirty="0">
                <a:solidFill>
                  <a:srgbClr val="3B3B3B"/>
                </a:solidFill>
                <a:latin typeface="Times New Roman" pitchFamily="18" charset="0"/>
                <a:cs typeface="Times New Roman" pitchFamily="18" charset="0"/>
              </a:rPr>
              <a:t>celulozes plēvei, </a:t>
            </a:r>
            <a:r>
              <a:rPr lang="lv-LV" sz="1800" b="1" dirty="0" smtClean="0">
                <a:solidFill>
                  <a:srgbClr val="3B3B3B"/>
                </a:solidFill>
                <a:latin typeface="Times New Roman" pitchFamily="18" charset="0"/>
                <a:cs typeface="Times New Roman" pitchFamily="18" charset="0"/>
              </a:rPr>
              <a:t>nepieciešama </a:t>
            </a:r>
            <a:r>
              <a:rPr lang="lv-LV" sz="1800" b="1" dirty="0">
                <a:solidFill>
                  <a:srgbClr val="3B3B3B"/>
                </a:solidFill>
                <a:latin typeface="Times New Roman" pitchFamily="18" charset="0"/>
                <a:cs typeface="Times New Roman" pitchFamily="18" charset="0"/>
              </a:rPr>
              <a:t>ražotāja rakstveida atbilstības deklarācija</a:t>
            </a:r>
            <a:r>
              <a:rPr lang="lv-LV" sz="1800" dirty="0">
                <a:solidFill>
                  <a:srgbClr val="3B3B3B"/>
                </a:solidFill>
                <a:latin typeface="Times New Roman" pitchFamily="18" charset="0"/>
                <a:cs typeface="Times New Roman" pitchFamily="18" charset="0"/>
              </a:rPr>
              <a:t> vai citiem, neuzskaitītajiem - attiecīgs </a:t>
            </a:r>
            <a:r>
              <a:rPr lang="lv-LV" sz="1800" dirty="0" smtClean="0">
                <a:solidFill>
                  <a:srgbClr val="3B3B3B"/>
                </a:solidFill>
                <a:latin typeface="Times New Roman" pitchFamily="18" charset="0"/>
                <a:cs typeface="Times New Roman" pitchFamily="18" charset="0"/>
              </a:rPr>
              <a:t>dokuments, kas apliecina ka produkts piemērots pārtikai  un normālos un paredzamos izmantošanas apstākļos tas nevar apdraudēt cilvēku veselību, radīt nepieņemamas izmaiņas produktā, izraisīt organoleptisko īpašību pasliktināšanos.</a:t>
            </a:r>
          </a:p>
          <a:p>
            <a:pPr marL="114300" indent="0">
              <a:buNone/>
            </a:pPr>
            <a:endParaRPr lang="lv-LV" sz="1800" dirty="0" smtClean="0">
              <a:latin typeface="Times New Roman" pitchFamily="18" charset="0"/>
              <a:cs typeface="Times New Roman" pitchFamily="18" charset="0"/>
            </a:endParaRPr>
          </a:p>
          <a:p>
            <a:pPr marL="114300" indent="0">
              <a:buNone/>
            </a:pPr>
            <a:endParaRPr lang="lv-LV" dirty="0" smtClean="0"/>
          </a:p>
          <a:p>
            <a:pPr marL="114300" indent="0">
              <a:buNone/>
            </a:pPr>
            <a:endParaRPr lang="lv-LV"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4864"/>
            <a:ext cx="135274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172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b="1" dirty="0" smtClean="0">
                <a:latin typeface="Times New Roman" pitchFamily="18" charset="0"/>
                <a:cs typeface="Times New Roman" pitchFamily="18" charset="0"/>
              </a:rPr>
              <a:t>7) Ja ražoju kūpinājumus , gastronomijas izstrādājumus , vai jābūt katram produktam atsevišķi aptiprinātam, vai tas ir kopējā grupā?</a:t>
            </a:r>
            <a:endParaRPr lang="lv-LV" sz="2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lv-LV" sz="1600" dirty="0" smtClean="0">
                <a:latin typeface="Times New Roman" pitchFamily="18" charset="0"/>
                <a:cs typeface="Times New Roman" pitchFamily="18" charset="0"/>
              </a:rPr>
              <a:t>Kūpinājumi un  gaļas kulinārijas izstrādājumi nav kopējā grupā, jo atšķirsies tehnoloģiskais process, derīguma termiņi, laboratoriskie izmeklējumi, uzglabāšanas laiks.</a:t>
            </a:r>
          </a:p>
          <a:p>
            <a:pPr algn="just"/>
            <a:r>
              <a:rPr lang="lv-LV" sz="1600" dirty="0" smtClean="0">
                <a:latin typeface="Times New Roman" pitchFamily="18" charset="0"/>
                <a:cs typeface="Times New Roman" pitchFamily="18" charset="0"/>
              </a:rPr>
              <a:t>Kūpinājumiem nepieciešami izmeklējumi uz benzo(a)pirēnu uzsākot ražošanu, no mikrobioloģiskā viedokļa drošāks produkts, derīguma termiņš būs attiecīgi garāks, piemēram 10-14 dienas .</a:t>
            </a:r>
          </a:p>
          <a:p>
            <a:pPr algn="just"/>
            <a:r>
              <a:rPr lang="lv-LV" sz="1600" dirty="0" smtClean="0">
                <a:latin typeface="Times New Roman" pitchFamily="18" charset="0"/>
                <a:cs typeface="Times New Roman" pitchFamily="18" charset="0"/>
              </a:rPr>
              <a:t>Gaļas kulinārija no mikrobioloģiskā viedokļa ir riska produkts, derīguma termiņš attiecīgi īss, piemēram 3-5 dienas, nosaka pat 1 dienu,12 stundas  pēc ražotāja ieskatiem, atkarībā no produkta sastāva, ražošanas procesa un ražošanas higiēnas.</a:t>
            </a:r>
          </a:p>
          <a:p>
            <a:pPr algn="just"/>
            <a:r>
              <a:rPr lang="lv-LV" sz="1600" dirty="0" smtClean="0">
                <a:latin typeface="Times New Roman" pitchFamily="18" charset="0"/>
                <a:cs typeface="Times New Roman" pitchFamily="18" charset="0"/>
              </a:rPr>
              <a:t>Piemērus var meklēt vadlīnijās , starptautiskos standartos, savu pieredzi izmantot. </a:t>
            </a:r>
          </a:p>
          <a:p>
            <a:pPr algn="just"/>
            <a:r>
              <a:rPr lang="lv-LV" sz="1600" dirty="0" smtClean="0">
                <a:latin typeface="Times New Roman" pitchFamily="18" charset="0"/>
                <a:cs typeface="Times New Roman" pitchFamily="18" charset="0"/>
              </a:rPr>
              <a:t>Ietekmējošie faktori : sāls saturs, ūdens saturs, tehnoloģiskais process, izejvielu kvalitāte, pārtikas piedevas, temperatūras režīmi u.c</a:t>
            </a:r>
            <a:endParaRPr lang="lv-LV" sz="1600" dirty="0">
              <a:latin typeface="Times New Roman" pitchFamily="18" charset="0"/>
              <a:cs typeface="Times New Roman" pitchFamily="18" charset="0"/>
            </a:endParaRPr>
          </a:p>
        </p:txBody>
      </p:sp>
    </p:spTree>
    <p:extLst>
      <p:ext uri="{BB962C8B-B14F-4D97-AF65-F5344CB8AC3E}">
        <p14:creationId xmlns:p14="http://schemas.microsoft.com/office/powerpoint/2010/main" val="2311878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solidFill>
                  <a:schemeClr val="tx1"/>
                </a:solidFill>
              </a:rPr>
              <a:t>Paldies par uzmanību!</a:t>
            </a:r>
            <a:endParaRPr lang="lv-LV"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924944"/>
            <a:ext cx="4464496" cy="34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19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sz="3200" dirty="0" smtClean="0">
                <a:latin typeface="Times New Roman" pitchFamily="18" charset="0"/>
                <a:ea typeface="Cambria Math" pitchFamily="18" charset="0"/>
                <a:cs typeface="Times New Roman" pitchFamily="18" charset="0"/>
              </a:rPr>
              <a:t>Ūdens</a:t>
            </a:r>
            <a:r>
              <a:rPr lang="lv-LV" sz="4000" dirty="0" smtClean="0">
                <a:latin typeface="Times New Roman" pitchFamily="18" charset="0"/>
                <a:cs typeface="Times New Roman" pitchFamily="18" charset="0"/>
              </a:rPr>
              <a:t> </a:t>
            </a:r>
            <a:endParaRPr lang="lv-LV"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96752"/>
            <a:ext cx="7620000" cy="5472608"/>
          </a:xfrm>
        </p:spPr>
        <p:txBody>
          <a:bodyPr>
            <a:normAutofit/>
          </a:bodyPr>
          <a:lstStyle/>
          <a:p>
            <a:pPr marL="114300" lvl="0" indent="0">
              <a:buClr>
                <a:srgbClr val="A9A57C"/>
              </a:buClr>
              <a:buNone/>
            </a:pPr>
            <a:r>
              <a:rPr lang="lv-LV" dirty="0" smtClean="0">
                <a:solidFill>
                  <a:srgbClr val="3B3B3B"/>
                </a:solidFill>
                <a:latin typeface="Times New Roman" pitchFamily="18" charset="0"/>
                <a:cs typeface="Times New Roman" pitchFamily="18" charset="0"/>
              </a:rPr>
              <a:t>Ministru </a:t>
            </a:r>
            <a:r>
              <a:rPr lang="lv-LV" dirty="0">
                <a:solidFill>
                  <a:srgbClr val="3B3B3B"/>
                </a:solidFill>
                <a:latin typeface="Times New Roman" pitchFamily="18" charset="0"/>
                <a:cs typeface="Times New Roman" pitchFamily="18" charset="0"/>
              </a:rPr>
              <a:t>kabineta noteikumu Nr. </a:t>
            </a:r>
            <a:r>
              <a:rPr lang="lv-LV" dirty="0" smtClean="0">
                <a:solidFill>
                  <a:srgbClr val="3B3B3B"/>
                </a:solidFill>
                <a:latin typeface="Times New Roman" pitchFamily="18" charset="0"/>
                <a:cs typeface="Times New Roman" pitchFamily="18" charset="0"/>
              </a:rPr>
              <a:t>233(09.05.2023) 8.punkts </a:t>
            </a:r>
            <a:r>
              <a:rPr lang="lv-LV" sz="1900" dirty="0">
                <a:latin typeface="Times New Roman" pitchFamily="18" charset="0"/>
                <a:cs typeface="Times New Roman" pitchFamily="18" charset="0"/>
              </a:rPr>
              <a:t>3.pielikuma 1.1.punkts </a:t>
            </a:r>
            <a:r>
              <a:rPr lang="lv-LV" dirty="0" smtClean="0">
                <a:solidFill>
                  <a:srgbClr val="3B3B3B"/>
                </a:solidFill>
                <a:latin typeface="Times New Roman" pitchFamily="18" charset="0"/>
                <a:cs typeface="Times New Roman" pitchFamily="18" charset="0"/>
              </a:rPr>
              <a:t>nosaka:</a:t>
            </a:r>
          </a:p>
          <a:p>
            <a:pPr marL="114300" lvl="0" indent="0">
              <a:buClr>
                <a:srgbClr val="A9A57C"/>
              </a:buClr>
              <a:buNone/>
            </a:pPr>
            <a:r>
              <a:rPr lang="lv-LV" b="1" i="1" dirty="0" smtClean="0">
                <a:solidFill>
                  <a:srgbClr val="FF0000"/>
                </a:solidFill>
                <a:latin typeface="Times New Roman" pitchFamily="18" charset="0"/>
                <a:cs typeface="Times New Roman" pitchFamily="18" charset="0"/>
              </a:rPr>
              <a:t>Ja ūdeni iegūst pa centralizētām ūdens apgādes sistēmām:</a:t>
            </a:r>
            <a:endParaRPr lang="lv-LV" b="1" i="1" dirty="0">
              <a:solidFill>
                <a:srgbClr val="FF0000"/>
              </a:solidFill>
              <a:latin typeface="Times New Roman" pitchFamily="18" charset="0"/>
              <a:cs typeface="Times New Roman" pitchFamily="18" charset="0"/>
            </a:endParaRPr>
          </a:p>
          <a:p>
            <a:pPr marL="114300" indent="0" algn="just">
              <a:buNone/>
            </a:pPr>
            <a:r>
              <a:rPr lang="lv-LV" sz="1900" dirty="0" smtClean="0">
                <a:solidFill>
                  <a:srgbClr val="414142"/>
                </a:solidFill>
                <a:latin typeface="Times New Roman" pitchFamily="18" charset="0"/>
                <a:cs typeface="Times New Roman" pitchFamily="18" charset="0"/>
              </a:rPr>
              <a:t>Pārtikas </a:t>
            </a:r>
            <a:r>
              <a:rPr lang="lv-LV" sz="1900" dirty="0">
                <a:solidFill>
                  <a:srgbClr val="414142"/>
                </a:solidFill>
                <a:latin typeface="Times New Roman" pitchFamily="18" charset="0"/>
                <a:cs typeface="Times New Roman" pitchFamily="18" charset="0"/>
              </a:rPr>
              <a:t>uzņēmumos neveic auditmonitoringu, bet </a:t>
            </a:r>
            <a:r>
              <a:rPr lang="lv-LV" sz="1900" b="1" i="1" dirty="0">
                <a:solidFill>
                  <a:srgbClr val="FF0000"/>
                </a:solidFill>
                <a:latin typeface="Times New Roman" pitchFamily="18" charset="0"/>
                <a:cs typeface="Times New Roman" pitchFamily="18" charset="0"/>
              </a:rPr>
              <a:t>vismaz vienu reizi divos gados veic kārtējo </a:t>
            </a:r>
            <a:r>
              <a:rPr lang="lv-LV" sz="1900" b="1" i="1" dirty="0" smtClean="0">
                <a:solidFill>
                  <a:srgbClr val="FF0000"/>
                </a:solidFill>
                <a:latin typeface="Times New Roman" pitchFamily="18" charset="0"/>
                <a:cs typeface="Times New Roman" pitchFamily="18" charset="0"/>
              </a:rPr>
              <a:t>monitoringu</a:t>
            </a:r>
            <a:r>
              <a:rPr lang="lv-LV" sz="1900" dirty="0" smtClean="0">
                <a:solidFill>
                  <a:srgbClr val="414142"/>
                </a:solidFill>
                <a:latin typeface="Times New Roman" pitchFamily="18" charset="0"/>
                <a:cs typeface="Times New Roman" pitchFamily="18" charset="0"/>
              </a:rPr>
              <a:t>:</a:t>
            </a:r>
            <a:endParaRPr lang="lv-LV" sz="1900" dirty="0">
              <a:solidFill>
                <a:srgbClr val="414142"/>
              </a:solidFill>
              <a:latin typeface="Times New Roman" pitchFamily="18" charset="0"/>
              <a:cs typeface="Times New Roman" pitchFamily="18" charset="0"/>
            </a:endParaRPr>
          </a:p>
          <a:p>
            <a:pPr marL="114300" indent="0" algn="just">
              <a:buNone/>
            </a:pPr>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ja attiecīgais uzņēmums pārtikas apritē nodarbojas ar:</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medus iepakošanu;</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labības apstrādi, pārstrādi un iepakošanu;</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maizes un miltu izstrādājumu ražošanu;</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augu izcelsmes produktu primāro ražošanu, </a:t>
            </a:r>
            <a:r>
              <a:rPr lang="lv-LV" sz="1900" dirty="0">
                <a:solidFill>
                  <a:srgbClr val="FF0000"/>
                </a:solidFill>
                <a:latin typeface="Times New Roman" pitchFamily="18" charset="0"/>
                <a:cs typeface="Times New Roman" pitchFamily="18" charset="0"/>
              </a:rPr>
              <a:t>ja dzeramo ūdeni izmanto produktu apstrādē</a:t>
            </a:r>
            <a:r>
              <a:rPr lang="lv-LV" sz="1900" dirty="0">
                <a:solidFill>
                  <a:srgbClr val="414142"/>
                </a:solidFill>
                <a:latin typeface="Times New Roman" pitchFamily="18" charset="0"/>
                <a:cs typeface="Times New Roman" pitchFamily="18" charset="0"/>
              </a:rPr>
              <a:t>;</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taukvielu ražošanu;</a:t>
            </a:r>
          </a:p>
          <a:p>
            <a:pPr algn="just"/>
            <a:r>
              <a:rPr lang="lv-LV" sz="1900" dirty="0" smtClean="0">
                <a:solidFill>
                  <a:srgbClr val="414142"/>
                </a:solidFill>
                <a:latin typeface="Times New Roman" pitchFamily="18" charset="0"/>
                <a:cs typeface="Times New Roman" pitchFamily="18" charset="0"/>
              </a:rPr>
              <a:t> </a:t>
            </a:r>
            <a:r>
              <a:rPr lang="lv-LV" sz="1900" dirty="0">
                <a:solidFill>
                  <a:srgbClr val="414142"/>
                </a:solidFill>
                <a:latin typeface="Times New Roman" pitchFamily="18" charset="0"/>
                <a:cs typeface="Times New Roman" pitchFamily="18" charset="0"/>
              </a:rPr>
              <a:t>ja </a:t>
            </a:r>
            <a:r>
              <a:rPr lang="lv-LV" sz="1900" dirty="0">
                <a:solidFill>
                  <a:srgbClr val="FF0000"/>
                </a:solidFill>
                <a:latin typeface="Times New Roman" pitchFamily="18" charset="0"/>
                <a:cs typeface="Times New Roman" pitchFamily="18" charset="0"/>
              </a:rPr>
              <a:t>dzeramo ūdeni neizmanto par pārtikas sastāvdaļu</a:t>
            </a:r>
            <a:r>
              <a:rPr lang="lv-LV" sz="1900" dirty="0">
                <a:solidFill>
                  <a:srgbClr val="414142"/>
                </a:solidFill>
                <a:latin typeface="Times New Roman" pitchFamily="18" charset="0"/>
                <a:cs typeface="Times New Roman" pitchFamily="18" charset="0"/>
              </a:rPr>
              <a:t>;</a:t>
            </a:r>
          </a:p>
          <a:p>
            <a:pPr algn="just"/>
            <a:r>
              <a:rPr lang="lv-LV" sz="1900" dirty="0" smtClean="0">
                <a:solidFill>
                  <a:srgbClr val="414142"/>
                </a:solidFill>
                <a:latin typeface="Times New Roman" pitchFamily="18" charset="0"/>
                <a:cs typeface="Times New Roman" pitchFamily="18" charset="0"/>
              </a:rPr>
              <a:t>!!!Testē tikai divus </a:t>
            </a:r>
            <a:r>
              <a:rPr lang="lv-LV" sz="1900" dirty="0" smtClean="0">
                <a:solidFill>
                  <a:srgbClr val="FF0000"/>
                </a:solidFill>
                <a:latin typeface="Times New Roman" pitchFamily="18" charset="0"/>
                <a:cs typeface="Times New Roman" pitchFamily="18" charset="0"/>
              </a:rPr>
              <a:t>mikrobioloģiskos rādītājus (E.Coli, Zarnu enterokoki) 2. pielikums 1.1.punkts </a:t>
            </a:r>
            <a:endParaRPr lang="lv-LV" dirty="0"/>
          </a:p>
        </p:txBody>
      </p:sp>
    </p:spTree>
    <p:extLst>
      <p:ext uri="{BB962C8B-B14F-4D97-AF65-F5344CB8AC3E}">
        <p14:creationId xmlns:p14="http://schemas.microsoft.com/office/powerpoint/2010/main" val="370608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smtClean="0"/>
              <a:t>Ūdens </a:t>
            </a:r>
            <a:endParaRPr lang="lv-LV" dirty="0"/>
          </a:p>
        </p:txBody>
      </p:sp>
      <p:sp>
        <p:nvSpPr>
          <p:cNvPr id="3" name="Content Placeholder 2"/>
          <p:cNvSpPr>
            <a:spLocks noGrp="1"/>
          </p:cNvSpPr>
          <p:nvPr>
            <p:ph idx="1"/>
          </p:nvPr>
        </p:nvSpPr>
        <p:spPr>
          <a:xfrm>
            <a:off x="457200" y="1196752"/>
            <a:ext cx="7620000" cy="5204048"/>
          </a:xfrm>
        </p:spPr>
        <p:txBody>
          <a:bodyPr>
            <a:normAutofit fontScale="70000" lnSpcReduction="20000"/>
          </a:bodyPr>
          <a:lstStyle/>
          <a:p>
            <a:r>
              <a:rPr lang="lv-LV" sz="2400" b="1" i="1" dirty="0">
                <a:solidFill>
                  <a:srgbClr val="FF0000"/>
                </a:solidFill>
                <a:latin typeface="Times New Roman" pitchFamily="18" charset="0"/>
                <a:cs typeface="Times New Roman" pitchFamily="18" charset="0"/>
              </a:rPr>
              <a:t>Ja ūdeni iegūst </a:t>
            </a:r>
            <a:r>
              <a:rPr lang="lv-LV" sz="2400" b="1" i="1" dirty="0" smtClean="0">
                <a:solidFill>
                  <a:srgbClr val="FF0000"/>
                </a:solidFill>
                <a:latin typeface="Times New Roman" pitchFamily="18" charset="0"/>
                <a:cs typeface="Times New Roman" pitchFamily="18" charset="0"/>
              </a:rPr>
              <a:t>no dziļurbuma:</a:t>
            </a:r>
            <a:endParaRPr lang="lv-LV" sz="2400" b="1" i="1" dirty="0">
              <a:solidFill>
                <a:srgbClr val="FF0000"/>
              </a:solidFill>
              <a:latin typeface="Times New Roman" pitchFamily="18" charset="0"/>
              <a:cs typeface="Times New Roman" pitchFamily="18" charset="0"/>
            </a:endParaRPr>
          </a:p>
          <a:p>
            <a:pPr marL="114300" indent="0">
              <a:buNone/>
            </a:pPr>
            <a:r>
              <a:rPr lang="lv-LV" dirty="0">
                <a:latin typeface="Times New Roman" pitchFamily="18" charset="0"/>
                <a:cs typeface="Times New Roman" pitchFamily="18" charset="0"/>
              </a:rPr>
              <a:t>Pārtikas uzņēmumos neveic auditmonitoringu, </a:t>
            </a:r>
            <a:r>
              <a:rPr lang="lv-LV" b="1" i="1" dirty="0">
                <a:solidFill>
                  <a:srgbClr val="FF0000"/>
                </a:solidFill>
                <a:latin typeface="Times New Roman" pitchFamily="18" charset="0"/>
                <a:cs typeface="Times New Roman" pitchFamily="18" charset="0"/>
              </a:rPr>
              <a:t>bet vismaz vienu reizi divos gados veic kārtējo </a:t>
            </a:r>
            <a:r>
              <a:rPr lang="lv-LV" b="1" i="1" dirty="0" smtClean="0">
                <a:solidFill>
                  <a:srgbClr val="FF0000"/>
                </a:solidFill>
                <a:latin typeface="Times New Roman" pitchFamily="18" charset="0"/>
                <a:cs typeface="Times New Roman" pitchFamily="18" charset="0"/>
              </a:rPr>
              <a:t>monitoringu</a:t>
            </a:r>
            <a:r>
              <a:rPr lang="lv-LV" dirty="0" smtClean="0">
                <a:latin typeface="Times New Roman" pitchFamily="18" charset="0"/>
                <a:cs typeface="Times New Roman" pitchFamily="18" charset="0"/>
              </a:rPr>
              <a:t>:</a:t>
            </a:r>
            <a:endParaRPr lang="lv-LV" dirty="0">
              <a:latin typeface="Times New Roman" pitchFamily="18" charset="0"/>
              <a:cs typeface="Times New Roman" pitchFamily="18" charset="0"/>
            </a:endParaRP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ja attiecīgais uzņēmums pārtikas apritē nodarbojas ar:</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medus iepakošanu;</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labības apstrādi, pārstrādi un iepakošanu;</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maizes un miltu izstrādājumu ražošanu;</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augu izcelsmes produktu primāro ražošanu, ja dzeramo ūdeni izmanto produktu apstrādē;</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taukvielu ražošanu;</a:t>
            </a:r>
          </a:p>
          <a:p>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ja dzeramo ūdeni neizmanto </a:t>
            </a:r>
            <a:r>
              <a:rPr lang="lv-LV" dirty="0">
                <a:solidFill>
                  <a:srgbClr val="FF0000"/>
                </a:solidFill>
                <a:latin typeface="Times New Roman" pitchFamily="18" charset="0"/>
                <a:cs typeface="Times New Roman" pitchFamily="18" charset="0"/>
              </a:rPr>
              <a:t>par pārtikas </a:t>
            </a:r>
            <a:r>
              <a:rPr lang="lv-LV" dirty="0" smtClean="0">
                <a:solidFill>
                  <a:srgbClr val="FF0000"/>
                </a:solidFill>
                <a:latin typeface="Times New Roman" pitchFamily="18" charset="0"/>
                <a:cs typeface="Times New Roman" pitchFamily="18" charset="0"/>
              </a:rPr>
              <a:t>sastāvdaļu, bet produktu apstrādē</a:t>
            </a:r>
            <a:r>
              <a:rPr lang="lv-LV" dirty="0" smtClean="0">
                <a:latin typeface="Times New Roman" pitchFamily="18" charset="0"/>
                <a:cs typeface="Times New Roman" pitchFamily="18" charset="0"/>
              </a:rPr>
              <a:t>;</a:t>
            </a:r>
          </a:p>
          <a:p>
            <a:pPr lvl="0">
              <a:buClr>
                <a:srgbClr val="A9A57C"/>
              </a:buClr>
            </a:pPr>
            <a:r>
              <a:rPr lang="lv-LV" dirty="0">
                <a:solidFill>
                  <a:srgbClr val="2F2B20"/>
                </a:solidFill>
                <a:latin typeface="Times New Roman" pitchFamily="18" charset="0"/>
                <a:cs typeface="Times New Roman" pitchFamily="18" charset="0"/>
              </a:rPr>
              <a:t>!!!</a:t>
            </a:r>
            <a:r>
              <a:rPr lang="lv-LV" dirty="0">
                <a:solidFill>
                  <a:srgbClr val="FF0000"/>
                </a:solidFill>
                <a:latin typeface="Times New Roman" pitchFamily="18" charset="0"/>
                <a:cs typeface="Times New Roman" pitchFamily="18" charset="0"/>
              </a:rPr>
              <a:t>Testē rādītājus :duļķainība, e.coli, garša, smarža, Mikroorganismu koloniju skaits (KVV) 22 °C, smarža, elektrovadītspēja , Koliformas baktērijas, Ūdeņraža jonu koncentrācija (pH) </a:t>
            </a:r>
            <a:r>
              <a:rPr lang="lv-LV" sz="1900" dirty="0" smtClean="0">
                <a:solidFill>
                  <a:srgbClr val="FF0000"/>
                </a:solidFill>
                <a:latin typeface="Times New Roman" pitchFamily="18" charset="0"/>
                <a:cs typeface="Times New Roman" pitchFamily="18" charset="0"/>
              </a:rPr>
              <a:t>3. </a:t>
            </a:r>
            <a:r>
              <a:rPr lang="lv-LV" sz="1900" dirty="0">
                <a:solidFill>
                  <a:srgbClr val="FF0000"/>
                </a:solidFill>
                <a:latin typeface="Times New Roman" pitchFamily="18" charset="0"/>
                <a:cs typeface="Times New Roman" pitchFamily="18" charset="0"/>
              </a:rPr>
              <a:t>pielikums 1.2.punkts </a:t>
            </a:r>
            <a:endParaRPr lang="lv-LV" dirty="0" smtClean="0">
              <a:latin typeface="Times New Roman" pitchFamily="18" charset="0"/>
              <a:cs typeface="Times New Roman" pitchFamily="18" charset="0"/>
            </a:endParaRPr>
          </a:p>
          <a:p>
            <a:pPr lvl="0">
              <a:buClr>
                <a:srgbClr val="A9A57C"/>
              </a:buClr>
            </a:pPr>
            <a:r>
              <a:rPr lang="lv-LV" sz="2400" b="1" i="1" dirty="0">
                <a:solidFill>
                  <a:srgbClr val="FF0000"/>
                </a:solidFill>
                <a:latin typeface="Times New Roman" pitchFamily="18" charset="0"/>
                <a:cs typeface="Times New Roman" pitchFamily="18" charset="0"/>
              </a:rPr>
              <a:t>Ja ūdeni iegūst no dziļurbuma:</a:t>
            </a:r>
          </a:p>
          <a:p>
            <a:pPr marL="114300" lvl="0" indent="0">
              <a:buClr>
                <a:srgbClr val="A9A57C"/>
              </a:buClr>
              <a:buNone/>
            </a:pPr>
            <a:r>
              <a:rPr lang="lv-LV" dirty="0">
                <a:solidFill>
                  <a:srgbClr val="2F2B20"/>
                </a:solidFill>
                <a:latin typeface="Times New Roman" pitchFamily="18" charset="0"/>
                <a:cs typeface="Times New Roman" pitchFamily="18" charset="0"/>
              </a:rPr>
              <a:t>Pārtikas uzņēmumos </a:t>
            </a:r>
            <a:r>
              <a:rPr lang="lv-LV" dirty="0" smtClean="0">
                <a:solidFill>
                  <a:srgbClr val="2F2B20"/>
                </a:solidFill>
                <a:latin typeface="Times New Roman" pitchFamily="18" charset="0"/>
                <a:cs typeface="Times New Roman" pitchFamily="18" charset="0"/>
              </a:rPr>
              <a:t>veic auditmonitoringu 1x 6 gados, </a:t>
            </a:r>
            <a:r>
              <a:rPr lang="lv-LV" b="1" i="1" dirty="0" smtClean="0">
                <a:solidFill>
                  <a:srgbClr val="FF0000"/>
                </a:solidFill>
                <a:latin typeface="Times New Roman" pitchFamily="18" charset="0"/>
                <a:cs typeface="Times New Roman" pitchFamily="18" charset="0"/>
              </a:rPr>
              <a:t>un vienu </a:t>
            </a:r>
            <a:r>
              <a:rPr lang="lv-LV" b="1" i="1" dirty="0" smtClean="0">
                <a:solidFill>
                  <a:srgbClr val="FF0000"/>
                </a:solidFill>
                <a:latin typeface="Times New Roman" pitchFamily="18" charset="0"/>
                <a:cs typeface="Times New Roman" pitchFamily="18" charset="0"/>
              </a:rPr>
              <a:t>reizi </a:t>
            </a:r>
            <a:r>
              <a:rPr lang="lv-LV" b="1" i="1" dirty="0" smtClean="0">
                <a:solidFill>
                  <a:srgbClr val="FF0000"/>
                </a:solidFill>
                <a:latin typeface="Times New Roman" pitchFamily="18" charset="0"/>
                <a:cs typeface="Times New Roman" pitchFamily="18" charset="0"/>
              </a:rPr>
              <a:t>gadā </a:t>
            </a:r>
            <a:r>
              <a:rPr lang="lv-LV" b="1" i="1" dirty="0">
                <a:solidFill>
                  <a:srgbClr val="FF0000"/>
                </a:solidFill>
                <a:latin typeface="Times New Roman" pitchFamily="18" charset="0"/>
                <a:cs typeface="Times New Roman" pitchFamily="18" charset="0"/>
              </a:rPr>
              <a:t>veic kārtējo </a:t>
            </a:r>
            <a:r>
              <a:rPr lang="lv-LV" b="1" i="1" dirty="0" smtClean="0">
                <a:solidFill>
                  <a:srgbClr val="FF0000"/>
                </a:solidFill>
                <a:latin typeface="Times New Roman" pitchFamily="18" charset="0"/>
                <a:cs typeface="Times New Roman" pitchFamily="18" charset="0"/>
              </a:rPr>
              <a:t>monitoringu, ja ūdeni izmanto par pārtikas produktu sastāvdaļu*.</a:t>
            </a:r>
            <a:endParaRPr lang="lv-LV" dirty="0">
              <a:latin typeface="Times New Roman" pitchFamily="18" charset="0"/>
              <a:cs typeface="Times New Roman" pitchFamily="18" charset="0"/>
            </a:endParaRPr>
          </a:p>
          <a:p>
            <a:r>
              <a:rPr lang="lv-LV" dirty="0">
                <a:latin typeface="Times New Roman" pitchFamily="18" charset="0"/>
                <a:cs typeface="Times New Roman" pitchFamily="18" charset="0"/>
              </a:rPr>
              <a:t>!!!</a:t>
            </a:r>
            <a:r>
              <a:rPr lang="lv-LV" dirty="0" smtClean="0">
                <a:solidFill>
                  <a:srgbClr val="FF0000"/>
                </a:solidFill>
                <a:latin typeface="Times New Roman" pitchFamily="18" charset="0"/>
                <a:cs typeface="Times New Roman" pitchFamily="18" charset="0"/>
              </a:rPr>
              <a:t>Testē rādītājus :duļķainība, e.coli, garša, smarža, </a:t>
            </a:r>
            <a:r>
              <a:rPr lang="lv-LV" dirty="0">
                <a:solidFill>
                  <a:srgbClr val="FF0000"/>
                </a:solidFill>
                <a:latin typeface="Times New Roman" pitchFamily="18" charset="0"/>
                <a:cs typeface="Times New Roman" pitchFamily="18" charset="0"/>
              </a:rPr>
              <a:t>Mikroorganismu koloniju skaits (KVV) 22 °</a:t>
            </a:r>
            <a:r>
              <a:rPr lang="lv-LV" dirty="0" smtClean="0">
                <a:solidFill>
                  <a:srgbClr val="FF0000"/>
                </a:solidFill>
                <a:latin typeface="Times New Roman" pitchFamily="18" charset="0"/>
                <a:cs typeface="Times New Roman" pitchFamily="18" charset="0"/>
              </a:rPr>
              <a:t>C, smarža, elektrovadītspēja , </a:t>
            </a:r>
            <a:r>
              <a:rPr lang="lv-LV" dirty="0">
                <a:solidFill>
                  <a:srgbClr val="FF0000"/>
                </a:solidFill>
                <a:latin typeface="Times New Roman" pitchFamily="18" charset="0"/>
                <a:cs typeface="Times New Roman" pitchFamily="18" charset="0"/>
              </a:rPr>
              <a:t>Koliformas </a:t>
            </a:r>
            <a:r>
              <a:rPr lang="lv-LV" dirty="0" smtClean="0">
                <a:solidFill>
                  <a:srgbClr val="FF0000"/>
                </a:solidFill>
                <a:latin typeface="Times New Roman" pitchFamily="18" charset="0"/>
                <a:cs typeface="Times New Roman" pitchFamily="18" charset="0"/>
              </a:rPr>
              <a:t>baktērijas,</a:t>
            </a:r>
            <a:r>
              <a:rPr lang="lv-LV" dirty="0">
                <a:solidFill>
                  <a:srgbClr val="FF0000"/>
                </a:solidFill>
                <a:latin typeface="Times New Roman" pitchFamily="18" charset="0"/>
                <a:cs typeface="Times New Roman" pitchFamily="18" charset="0"/>
              </a:rPr>
              <a:t> Ūdeņraža jonu koncentrācija (pH)</a:t>
            </a:r>
            <a:r>
              <a:rPr lang="lv-LV" dirty="0" smtClean="0">
                <a:solidFill>
                  <a:srgbClr val="FF0000"/>
                </a:solidFill>
                <a:latin typeface="Times New Roman" pitchFamily="18" charset="0"/>
                <a:cs typeface="Times New Roman" pitchFamily="18" charset="0"/>
              </a:rPr>
              <a:t> </a:t>
            </a:r>
            <a:r>
              <a:rPr lang="lv-LV" sz="1900" dirty="0">
                <a:solidFill>
                  <a:srgbClr val="FF0000"/>
                </a:solidFill>
                <a:latin typeface="Times New Roman" pitchFamily="18" charset="0"/>
                <a:cs typeface="Times New Roman" pitchFamily="18" charset="0"/>
              </a:rPr>
              <a:t>3</a:t>
            </a:r>
            <a:r>
              <a:rPr lang="lv-LV" sz="1900" dirty="0" smtClean="0">
                <a:solidFill>
                  <a:srgbClr val="FF0000"/>
                </a:solidFill>
                <a:latin typeface="Times New Roman" pitchFamily="18" charset="0"/>
                <a:cs typeface="Times New Roman" pitchFamily="18" charset="0"/>
              </a:rPr>
              <a:t>. </a:t>
            </a:r>
            <a:r>
              <a:rPr lang="lv-LV" sz="1900" dirty="0">
                <a:solidFill>
                  <a:srgbClr val="FF0000"/>
                </a:solidFill>
                <a:latin typeface="Times New Roman" pitchFamily="18" charset="0"/>
                <a:cs typeface="Times New Roman" pitchFamily="18" charset="0"/>
              </a:rPr>
              <a:t>pielikums </a:t>
            </a:r>
            <a:r>
              <a:rPr lang="lv-LV" sz="1900" dirty="0" smtClean="0">
                <a:solidFill>
                  <a:srgbClr val="FF0000"/>
                </a:solidFill>
                <a:latin typeface="Times New Roman" pitchFamily="18" charset="0"/>
                <a:cs typeface="Times New Roman" pitchFamily="18" charset="0"/>
              </a:rPr>
              <a:t>1.2.punkts </a:t>
            </a:r>
            <a:endParaRPr lang="lv-LV" dirty="0" smtClean="0">
              <a:solidFill>
                <a:srgbClr val="FF0000"/>
              </a:solidFill>
              <a:latin typeface="Times New Roman" pitchFamily="18" charset="0"/>
              <a:cs typeface="Times New Roman" pitchFamily="18" charset="0"/>
            </a:endParaRPr>
          </a:p>
          <a:p>
            <a:r>
              <a:rPr lang="lv-LV" sz="1500" dirty="0" smtClean="0">
                <a:solidFill>
                  <a:srgbClr val="FF0000"/>
                </a:solidFill>
                <a:latin typeface="Times New Roman" pitchFamily="18" charset="0"/>
                <a:cs typeface="Times New Roman" pitchFamily="18" charset="0"/>
              </a:rPr>
              <a:t>*!uzņēmumi ar lielu ūdens patēriņu( &gt;100 m</a:t>
            </a:r>
            <a:r>
              <a:rPr lang="lv-LV" sz="1500" baseline="30000" dirty="0" smtClean="0">
                <a:solidFill>
                  <a:srgbClr val="FF0000"/>
                </a:solidFill>
                <a:latin typeface="Times New Roman" pitchFamily="18" charset="0"/>
                <a:cs typeface="Times New Roman" pitchFamily="18" charset="0"/>
              </a:rPr>
              <a:t>3</a:t>
            </a:r>
            <a:r>
              <a:rPr lang="lv-LV" sz="1500" dirty="0" smtClean="0">
                <a:solidFill>
                  <a:srgbClr val="FF0000"/>
                </a:solidFill>
                <a:latin typeface="Times New Roman" pitchFamily="18" charset="0"/>
                <a:cs typeface="Times New Roman" pitchFamily="18" charset="0"/>
              </a:rPr>
              <a:t>diennaktī) , kas izmanto ūdeni par sastāvdaļu veic proporcionāli vairākus kārtējos un audita  monitoringus gadā.</a:t>
            </a:r>
            <a:endParaRPr lang="lv-LV" sz="15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6367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2840</TotalTime>
  <Words>5038</Words>
  <Application>Microsoft Office PowerPoint</Application>
  <PresentationFormat>On-screen Show (4:3)</PresentationFormat>
  <Paragraphs>488</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Adjacency</vt:lpstr>
      <vt:lpstr>PowerPoint Presentation</vt:lpstr>
      <vt:lpstr>Iedvesmai.....</vt:lpstr>
      <vt:lpstr>Mājražotāji mūsu reģionā 2024.gads </vt:lpstr>
      <vt:lpstr>informācijai</vt:lpstr>
      <vt:lpstr>Telpas </vt:lpstr>
      <vt:lpstr>Iekārtas un trauki</vt:lpstr>
      <vt:lpstr>Ūdens </vt:lpstr>
      <vt:lpstr>Ūdens </vt:lpstr>
      <vt:lpstr>Ūdens </vt:lpstr>
      <vt:lpstr>Ūdens</vt:lpstr>
      <vt:lpstr>Specifiski ierobežojumi</vt:lpstr>
      <vt:lpstr>Ražošanas process</vt:lpstr>
      <vt:lpstr>Temperatūra</vt:lpstr>
      <vt:lpstr>Iepakojums</vt:lpstr>
      <vt:lpstr>Izejvielas un produktu izsekojamība</vt:lpstr>
      <vt:lpstr>Izejvielas un produktu izsekojamība</vt:lpstr>
      <vt:lpstr>Derīguma termiņš</vt:lpstr>
      <vt:lpstr>Pārtikas piedevas</vt:lpstr>
      <vt:lpstr>Atkritumi</vt:lpstr>
      <vt:lpstr>Darbinieki</vt:lpstr>
      <vt:lpstr>Darbinieki</vt:lpstr>
      <vt:lpstr>Tīrīšana / dezinfekcija</vt:lpstr>
      <vt:lpstr>Deratizācija</vt:lpstr>
      <vt:lpstr>Paškontrole</vt:lpstr>
      <vt:lpstr>Paškontrole</vt:lpstr>
      <vt:lpstr>Nepieciešamās dokumentācijas minimums:</vt:lpstr>
      <vt:lpstr>Marķējums</vt:lpstr>
      <vt:lpstr>Regula Nr. 1169/2011</vt:lpstr>
      <vt:lpstr>Regula Nr. 1169/2011</vt:lpstr>
      <vt:lpstr>Regula Nr. 1169/2011</vt:lpstr>
      <vt:lpstr>Marķējums ir pārtikas preces vizītkarte</vt:lpstr>
      <vt:lpstr>Marķējumā obligāti norādāmā informācija </vt:lpstr>
      <vt:lpstr>Marķējums</vt:lpstr>
      <vt:lpstr>Marķējums</vt:lpstr>
      <vt:lpstr>Marķējums</vt:lpstr>
      <vt:lpstr>Marķējums</vt:lpstr>
      <vt:lpstr>Marķējums</vt:lpstr>
      <vt:lpstr>Marķējums</vt:lpstr>
      <vt:lpstr>Marķējums</vt:lpstr>
      <vt:lpstr>Marķējums</vt:lpstr>
      <vt:lpstr>Marķējums</vt:lpstr>
      <vt:lpstr>Marķējums</vt:lpstr>
      <vt:lpstr>Marķējums</vt:lpstr>
      <vt:lpstr>Kas vēl varbūt norādīts marķējumā</vt:lpstr>
      <vt:lpstr>Kas vēl varbūt norādīts marķējumā</vt:lpstr>
      <vt:lpstr>Brīvas izvēles informācija marķējumā </vt:lpstr>
      <vt:lpstr>ĢMO norādes </vt:lpstr>
      <vt:lpstr>Veselības un identifikācijas marķējums</vt:lpstr>
      <vt:lpstr>Bioloģisko produktu marķējums</vt:lpstr>
      <vt:lpstr>Nacionālās kvalitātes shēmas</vt:lpstr>
      <vt:lpstr>Skaties ko pērc!</vt:lpstr>
      <vt:lpstr> piemērs: Galda mārrutki</vt:lpstr>
      <vt:lpstr>piemērs:  Cepumi ar aprikožu ievārījumu</vt:lpstr>
      <vt:lpstr>     Laboratoriskie izmeklējumi produktam</vt:lpstr>
      <vt:lpstr>Obligātie laboratoriskie izmeklējumi, piemērs</vt:lpstr>
      <vt:lpstr>Derīguma termiņa izmeklējumi</vt:lpstr>
      <vt:lpstr>Turpinājums</vt:lpstr>
      <vt:lpstr>Svarīgi zināt ! Listeria monocytogenes </vt:lpstr>
      <vt:lpstr>Svarīgi zināt ! Salmonella spp.</vt:lpstr>
      <vt:lpstr>Vadlīnijas izmantošanai </vt:lpstr>
      <vt:lpstr>Turpinājums, pielikumi šīm vadlīnijām par augļu un dārzeņu konservēšanu</vt:lpstr>
      <vt:lpstr>Labas higiēnas prakses vadlīnijas atklāta tipa ēdināšanas uzņēmumiem ( aktualizētā versija)  atrodamas https://www.zm.gov.lv/partika/statiskas-lapas/partikas-higiena?nid=650#jump</vt:lpstr>
      <vt:lpstr>Labas higiēnas prakses vadlīnijas atklāta tipa ēdināšanas uzņēmumiem (Turpinājums)</vt:lpstr>
      <vt:lpstr>Labas higiēnas prakses vadlīnijas atklāta tipa ēdināšanas uzņēmumiem (Turpinājums)</vt:lpstr>
      <vt:lpstr>Vadlīnijas</vt:lpstr>
      <vt:lpstr>Jautājumi </vt:lpstr>
      <vt:lpstr>Turpinājums</vt:lpstr>
      <vt:lpstr>2)Kam jābūt , kā noformēt visu dokumentāciju, lai produktu varētu ievietot lielveikalā, veikalā , kafejnīcā?</vt:lpstr>
      <vt:lpstr>3)Kur meklēt produktu iesaiņojuma materiālus, kā tos pareizi izvēlēties?</vt:lpstr>
      <vt:lpstr>4) Kādiem dokumentiem un kam jābūt līdzi , ja tirgoju savu preci tirdziņā , gadatirgū</vt:lpstr>
      <vt:lpstr>5)Kas ir pašražotā produkcija, ja pārstrādāju kukurūzas graudus un cepu karamelizētu popkornu?</vt:lpstr>
      <vt:lpstr>6) Iepakojums , vai ir kādi norādījumi? </vt:lpstr>
      <vt:lpstr>7) Ja ražoju kūpinājumus , gastronomijas izstrādājumus , vai jābūt katram produktam atsevišķi aptiprinātam, vai tas ir kopējā grupā?</vt:lpstr>
      <vt:lpstr>Paldies par uzmanību!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Elvis</dc:creator>
  <cp:lastModifiedBy>mans kompis</cp:lastModifiedBy>
  <cp:revision>222</cp:revision>
  <cp:lastPrinted>2015-11-17T14:41:52Z</cp:lastPrinted>
  <dcterms:created xsi:type="dcterms:W3CDTF">2013-02-17T19:15:50Z</dcterms:created>
  <dcterms:modified xsi:type="dcterms:W3CDTF">2024-01-07T17:27:43Z</dcterms:modified>
</cp:coreProperties>
</file>