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64" r:id="rId3"/>
    <p:sldId id="263" r:id="rId4"/>
    <p:sldId id="268" r:id="rId5"/>
    <p:sldId id="269" r:id="rId6"/>
    <p:sldId id="270" r:id="rId7"/>
    <p:sldId id="273" r:id="rId8"/>
    <p:sldId id="272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4E3D7E-F3E5-46ED-AE46-3727EAB1C124}">
  <a:tblStyle styleId="{ED4E3D7E-F3E5-46ED-AE46-3727EAB1C1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366c9ca85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366c9ca85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366c9ca85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366c9ca85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70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lmierasnovads.l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sts@valmierasnovads.l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75FEC-B84D-C19A-2618-EBA42F91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342" y="-231154"/>
            <a:ext cx="9218341" cy="5560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l="7109" r="33645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 rot="-602984">
            <a:off x="3046035" y="-185765"/>
            <a:ext cx="2814280" cy="56605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 dirty="0" err="1"/>
              <a:t>Līdzdalības</a:t>
            </a:r>
            <a:r>
              <a:rPr lang="en-GB" b="1" dirty="0"/>
              <a:t> </a:t>
            </a:r>
            <a:r>
              <a:rPr lang="en-GB" b="1" dirty="0" err="1"/>
              <a:t>budžets</a:t>
            </a:r>
            <a:r>
              <a:rPr lang="en-GB" b="1" dirty="0"/>
              <a:t>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311700" y="1680165"/>
            <a:ext cx="5116200" cy="3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500" dirty="0" err="1">
                <a:solidFill>
                  <a:schemeClr val="dk1"/>
                </a:solidFill>
              </a:rPr>
              <a:t>Iedzīvotāju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tieša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iesaistīšanās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pašvaldības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darbā</a:t>
            </a:r>
            <a:r>
              <a:rPr lang="en-GB" sz="1500" dirty="0">
                <a:solidFill>
                  <a:schemeClr val="dk1"/>
                </a:solidFill>
              </a:rPr>
              <a:t> = </a:t>
            </a:r>
            <a:r>
              <a:rPr lang="en-GB" sz="1500" dirty="0" err="1">
                <a:solidFill>
                  <a:schemeClr val="dk1"/>
                </a:solidFill>
              </a:rPr>
              <a:t>tieša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lēmumpieņemšana</a:t>
            </a:r>
            <a:r>
              <a:rPr lang="en-GB" sz="1500" dirty="0">
                <a:solidFill>
                  <a:schemeClr val="dk1"/>
                </a:solidFill>
              </a:rPr>
              <a:t> un </a:t>
            </a:r>
            <a:r>
              <a:rPr lang="en-GB" sz="1500" dirty="0" err="1">
                <a:solidFill>
                  <a:schemeClr val="dk1"/>
                </a:solidFill>
              </a:rPr>
              <a:t>tieša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iespēja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ietekmēt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pašvaldības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budžeta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izlietošanu</a:t>
            </a:r>
            <a:endParaRPr lang="en-GB"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500" dirty="0" err="1">
                <a:solidFill>
                  <a:schemeClr val="dk1"/>
                </a:solidFill>
              </a:rPr>
              <a:t>Jauns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Pašvaldību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likums</a:t>
            </a:r>
            <a:r>
              <a:rPr lang="en-GB" sz="1500" dirty="0">
                <a:solidFill>
                  <a:schemeClr val="dk1"/>
                </a:solidFill>
              </a:rPr>
              <a:t> – </a:t>
            </a:r>
            <a:r>
              <a:rPr lang="en-GB" sz="1500" dirty="0" err="1">
                <a:solidFill>
                  <a:schemeClr val="dk1"/>
                </a:solidFill>
              </a:rPr>
              <a:t>līdzdalības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budžets</a:t>
            </a:r>
            <a:r>
              <a:rPr lang="en-GB" sz="1500" dirty="0">
                <a:solidFill>
                  <a:schemeClr val="dk1"/>
                </a:solidFill>
              </a:rPr>
              <a:t> no 2025.gada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11" name="Google Shape;211;p23"/>
          <p:cNvSpPr/>
          <p:nvPr/>
        </p:nvSpPr>
        <p:spPr>
          <a:xfrm rot="-603184">
            <a:off x="8797703" y="-367201"/>
            <a:ext cx="1325044" cy="55084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"/>
          <p:cNvSpPr/>
          <p:nvPr/>
        </p:nvSpPr>
        <p:spPr>
          <a:xfrm rot="-603153">
            <a:off x="5351597" y="-273920"/>
            <a:ext cx="3016306" cy="5392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l="29790"/>
          <a:stretch/>
        </p:blipFill>
        <p:spPr>
          <a:xfrm>
            <a:off x="4460625" y="-94450"/>
            <a:ext cx="5049999" cy="53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 rot="-603184">
            <a:off x="8797703" y="-367201"/>
            <a:ext cx="1325044" cy="55084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-602984">
            <a:off x="3046035" y="-185765"/>
            <a:ext cx="2814280" cy="56605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Šobrīd</a:t>
            </a:r>
            <a:r>
              <a:rPr lang="en-GB" b="1" dirty="0"/>
              <a:t> </a:t>
            </a:r>
            <a:r>
              <a:rPr lang="en-GB" b="1" dirty="0" err="1"/>
              <a:t>aktuāli</a:t>
            </a:r>
            <a:br>
              <a:rPr lang="en-GB" b="1" dirty="0"/>
            </a:br>
            <a:endParaRPr b="1" dirty="0"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545951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lv" sz="1500" dirty="0">
                <a:solidFill>
                  <a:schemeClr val="dk1"/>
                </a:solidFill>
              </a:rPr>
              <a:t>Iedzīvotāju iniciatīvu </a:t>
            </a:r>
            <a:r>
              <a:rPr lang="en-GB" sz="1500" dirty="0" err="1">
                <a:solidFill>
                  <a:schemeClr val="dk1"/>
                </a:solidFill>
              </a:rPr>
              <a:t>projektu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konkurss</a:t>
            </a:r>
            <a:r>
              <a:rPr lang="en-GB" sz="1500" dirty="0">
                <a:solidFill>
                  <a:schemeClr val="dk1"/>
                </a:solidFill>
              </a:rPr>
              <a:t> – </a:t>
            </a:r>
            <a:r>
              <a:rPr lang="en-GB" sz="1500" dirty="0" err="1">
                <a:solidFill>
                  <a:schemeClr val="dk1"/>
                </a:solidFill>
              </a:rPr>
              <a:t>līdz</a:t>
            </a:r>
            <a:r>
              <a:rPr lang="en-GB" sz="1500" dirty="0">
                <a:solidFill>
                  <a:schemeClr val="dk1"/>
                </a:solidFill>
              </a:rPr>
              <a:t> 15.09.2022.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lv" sz="1500" dirty="0">
                <a:solidFill>
                  <a:schemeClr val="dk1"/>
                </a:solidFill>
              </a:rPr>
              <a:t>Atbalsts biedrībām un nodibinājumiem līdzfinansējuma </a:t>
            </a:r>
            <a:r>
              <a:rPr lang="en-GB" sz="1500" dirty="0" err="1">
                <a:solidFill>
                  <a:schemeClr val="dk1"/>
                </a:solidFill>
              </a:rPr>
              <a:t>nodrošināšanai</a:t>
            </a:r>
            <a:r>
              <a:rPr lang="lv" sz="1500" dirty="0">
                <a:solidFill>
                  <a:schemeClr val="dk1"/>
                </a:solidFill>
              </a:rPr>
              <a:t> Eiropas Savienības </a:t>
            </a:r>
            <a:r>
              <a:rPr lang="en-GB" sz="1500" dirty="0" err="1">
                <a:solidFill>
                  <a:schemeClr val="dk1"/>
                </a:solidFill>
              </a:rPr>
              <a:t>projektiem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lv" sz="1500" dirty="0">
                <a:solidFill>
                  <a:schemeClr val="dk1"/>
                </a:solidFill>
              </a:rPr>
              <a:t>–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pieejams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paredzētā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budžeta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ietvaros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lv" sz="1500" dirty="0">
                <a:solidFill>
                  <a:schemeClr val="dk1"/>
                </a:solidFill>
              </a:rPr>
              <a:t>Līdzdalības budžets iedzīvotāju izvirzītiem dzīves vides uzlabošanas projektiem </a:t>
            </a:r>
            <a:r>
              <a:rPr lang="en-GB" sz="1500" dirty="0">
                <a:solidFill>
                  <a:schemeClr val="dk1"/>
                </a:solidFill>
              </a:rPr>
              <a:t> - </a:t>
            </a:r>
            <a:r>
              <a:rPr lang="en-GB" sz="1500" dirty="0" err="1">
                <a:solidFill>
                  <a:schemeClr val="dk1"/>
                </a:solidFill>
              </a:rPr>
              <a:t>līdz</a:t>
            </a:r>
            <a:r>
              <a:rPr lang="en-GB" sz="1500" dirty="0">
                <a:solidFill>
                  <a:schemeClr val="dk1"/>
                </a:solidFill>
              </a:rPr>
              <a:t> 18.09.2022.</a:t>
            </a:r>
          </a:p>
          <a:p>
            <a:pPr indent="-316706">
              <a:buClr>
                <a:schemeClr val="dk1"/>
              </a:buClr>
              <a:buSzPct val="100000"/>
            </a:pPr>
            <a:r>
              <a:rPr lang="lv-LV" sz="1500" dirty="0">
                <a:solidFill>
                  <a:schemeClr val="dk1"/>
                </a:solidFill>
              </a:rPr>
              <a:t>Daudzdzīvokļu dzīvojamo māju energoefektivitātes paaugstināšanas un pagalmu labiekārtošanas programma </a:t>
            </a:r>
            <a:endParaRPr lang="en-GB" sz="1500" dirty="0">
              <a:solidFill>
                <a:schemeClr val="dk1"/>
              </a:solidFill>
            </a:endParaRPr>
          </a:p>
          <a:p>
            <a:pPr indent="-316706">
              <a:buClr>
                <a:schemeClr val="dk1"/>
              </a:buClr>
              <a:buSzPct val="100000"/>
            </a:pPr>
            <a:r>
              <a:rPr lang="en-GB" sz="1500" dirty="0" err="1">
                <a:solidFill>
                  <a:schemeClr val="dk1"/>
                </a:solidFill>
              </a:rPr>
              <a:t>Vides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akcija</a:t>
            </a:r>
            <a:r>
              <a:rPr lang="en-GB" sz="1500" dirty="0">
                <a:solidFill>
                  <a:schemeClr val="dk1"/>
                </a:solidFill>
              </a:rPr>
              <a:t> “</a:t>
            </a:r>
            <a:r>
              <a:rPr lang="en-GB" sz="1500" dirty="0" err="1">
                <a:solidFill>
                  <a:schemeClr val="dk1"/>
                </a:solidFill>
              </a:rPr>
              <a:t>Tavs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ieguldījums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ainavā</a:t>
            </a:r>
            <a:r>
              <a:rPr lang="en-GB" sz="1500" dirty="0">
                <a:solidFill>
                  <a:schemeClr val="dk1"/>
                </a:solidFill>
              </a:rPr>
              <a:t>” – </a:t>
            </a:r>
            <a:r>
              <a:rPr lang="en-GB" sz="1500" dirty="0" err="1">
                <a:solidFill>
                  <a:schemeClr val="dk1"/>
                </a:solidFill>
              </a:rPr>
              <a:t>līdz</a:t>
            </a:r>
            <a:r>
              <a:rPr lang="en-GB" sz="1500" dirty="0">
                <a:solidFill>
                  <a:schemeClr val="dk1"/>
                </a:solidFill>
              </a:rPr>
              <a:t> 28.08.2022.</a:t>
            </a:r>
          </a:p>
          <a:p>
            <a:pPr indent="-316706">
              <a:buClr>
                <a:schemeClr val="dk1"/>
              </a:buClr>
              <a:buSzPct val="100000"/>
            </a:pPr>
            <a:endParaRPr lang="en-GB" sz="1500" dirty="0">
              <a:solidFill>
                <a:schemeClr val="dk1"/>
              </a:solidFill>
            </a:endParaRPr>
          </a:p>
          <a:p>
            <a:pPr marL="140494" indent="0">
              <a:buClr>
                <a:schemeClr val="dk1"/>
              </a:buClr>
              <a:buSzPct val="100000"/>
              <a:buNone/>
            </a:pPr>
            <a:r>
              <a:rPr lang="en-GB" sz="1500" dirty="0" err="1">
                <a:solidFill>
                  <a:schemeClr val="dk1"/>
                </a:solidFill>
              </a:rPr>
              <a:t>Informācija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>
                <a:solidFill>
                  <a:schemeClr val="dk1"/>
                </a:solidFill>
                <a:hlinkClick r:id="rId4"/>
              </a:rPr>
              <a:t>www.valmierasnovads.lv</a:t>
            </a:r>
            <a:r>
              <a:rPr lang="en-GB" sz="1500" dirty="0">
                <a:solidFill>
                  <a:schemeClr val="dk1"/>
                </a:solidFill>
              </a:rPr>
              <a:t> – “</a:t>
            </a:r>
            <a:r>
              <a:rPr lang="en-GB" sz="1500" dirty="0" err="1">
                <a:solidFill>
                  <a:schemeClr val="dk1"/>
                </a:solidFill>
              </a:rPr>
              <a:t>Sabiedrība</a:t>
            </a:r>
            <a:r>
              <a:rPr lang="en-GB" sz="1500" dirty="0">
                <a:solidFill>
                  <a:schemeClr val="dk1"/>
                </a:solidFill>
              </a:rPr>
              <a:t>” – “</a:t>
            </a:r>
            <a:r>
              <a:rPr lang="en-GB" sz="1500" dirty="0" err="1">
                <a:solidFill>
                  <a:schemeClr val="dk1"/>
                </a:solidFill>
              </a:rPr>
              <a:t>Sabiedrības</a:t>
            </a:r>
            <a:r>
              <a:rPr lang="en-GB" sz="1500" dirty="0">
                <a:solidFill>
                  <a:schemeClr val="dk1"/>
                </a:solidFill>
              </a:rPr>
              <a:t> </a:t>
            </a:r>
            <a:r>
              <a:rPr lang="en-GB" sz="1500" dirty="0" err="1">
                <a:solidFill>
                  <a:schemeClr val="dk1"/>
                </a:solidFill>
              </a:rPr>
              <a:t>līdzdalība</a:t>
            </a:r>
            <a:r>
              <a:rPr lang="en-GB" sz="1500" dirty="0">
                <a:solidFill>
                  <a:schemeClr val="dk1"/>
                </a:solidFill>
              </a:rPr>
              <a:t>”</a:t>
            </a:r>
            <a:endParaRPr lang="lv-LV"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endParaRPr sz="1500" b="1" dirty="0">
              <a:solidFill>
                <a:schemeClr val="dk1"/>
              </a:solidFill>
            </a:endParaRPr>
          </a:p>
        </p:txBody>
      </p:sp>
      <p:sp>
        <p:nvSpPr>
          <p:cNvPr id="202" name="Google Shape;202;p22"/>
          <p:cNvSpPr/>
          <p:nvPr/>
        </p:nvSpPr>
        <p:spPr>
          <a:xfrm rot="-603153">
            <a:off x="5351597" y="-273920"/>
            <a:ext cx="3016306" cy="5392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8DFBB-2A0D-298F-0F61-3B02DFE5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5897">
            <a:off x="5021296" y="105970"/>
            <a:ext cx="5870812" cy="493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3CE60-48B9-C3BB-C121-133B3048CD77}"/>
              </a:ext>
            </a:extLst>
          </p:cNvPr>
          <p:cNvSpPr txBox="1"/>
          <p:nvPr/>
        </p:nvSpPr>
        <p:spPr>
          <a:xfrm>
            <a:off x="118947" y="69845"/>
            <a:ext cx="445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Līdzdalības</a:t>
            </a:r>
            <a:r>
              <a:rPr lang="en-GB" sz="2000" b="1" dirty="0"/>
              <a:t> </a:t>
            </a:r>
            <a:r>
              <a:rPr lang="en-GB" sz="2000" b="1" dirty="0" err="1"/>
              <a:t>budžets</a:t>
            </a:r>
            <a:r>
              <a:rPr lang="en-GB" sz="2000" b="1" dirty="0"/>
              <a:t> – </a:t>
            </a:r>
            <a:r>
              <a:rPr lang="en-GB" sz="2000" b="1" dirty="0" err="1"/>
              <a:t>jauna</a:t>
            </a:r>
            <a:r>
              <a:rPr lang="en-GB" sz="2000" b="1" dirty="0"/>
              <a:t> </a:t>
            </a:r>
            <a:r>
              <a:rPr lang="en-GB" sz="2000" b="1" dirty="0" err="1"/>
              <a:t>aktivitāte</a:t>
            </a:r>
            <a:r>
              <a:rPr lang="en-GB" sz="2000" b="1" dirty="0"/>
              <a:t> – </a:t>
            </a:r>
            <a:r>
              <a:rPr lang="en-GB" sz="2000" b="1" dirty="0" err="1"/>
              <a:t>nolikums</a:t>
            </a:r>
            <a:r>
              <a:rPr lang="en-GB" sz="2000" b="1" dirty="0"/>
              <a:t> 2022.gadam</a:t>
            </a:r>
            <a:endParaRPr lang="lv-LV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ECA78-35DA-5298-4C9E-7407E2557F21}"/>
              </a:ext>
            </a:extLst>
          </p:cNvPr>
          <p:cNvSpPr txBox="1"/>
          <p:nvPr/>
        </p:nvSpPr>
        <p:spPr>
          <a:xfrm>
            <a:off x="189600" y="777731"/>
            <a:ext cx="450877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err="1"/>
              <a:t>Konkursa</a:t>
            </a:r>
            <a:r>
              <a:rPr lang="en-GB" dirty="0"/>
              <a:t> </a:t>
            </a:r>
            <a:r>
              <a:rPr lang="en-GB" dirty="0" err="1"/>
              <a:t>mērķi</a:t>
            </a:r>
            <a:r>
              <a:rPr lang="en-GB" dirty="0"/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Veicināt</a:t>
            </a:r>
            <a:r>
              <a:rPr lang="en-GB" dirty="0"/>
              <a:t> </a:t>
            </a:r>
            <a:r>
              <a:rPr lang="en-GB" dirty="0" err="1"/>
              <a:t>izpratni</a:t>
            </a:r>
            <a:r>
              <a:rPr lang="en-GB" dirty="0"/>
              <a:t>, </a:t>
            </a:r>
            <a:r>
              <a:rPr lang="en-GB" dirty="0" err="1"/>
              <a:t>iesaisti</a:t>
            </a:r>
            <a:r>
              <a:rPr lang="en-GB" dirty="0"/>
              <a:t> un </a:t>
            </a:r>
            <a:r>
              <a:rPr lang="en-GB" dirty="0" err="1"/>
              <a:t>līdzdalību</a:t>
            </a:r>
            <a:r>
              <a:rPr lang="en-GB" dirty="0"/>
              <a:t> </a:t>
            </a:r>
            <a:r>
              <a:rPr lang="en-GB" dirty="0" err="1"/>
              <a:t>Valmieras</a:t>
            </a:r>
            <a:r>
              <a:rPr lang="en-GB" dirty="0"/>
              <a:t> </a:t>
            </a:r>
            <a:r>
              <a:rPr lang="en-GB" dirty="0" err="1"/>
              <a:t>novada</a:t>
            </a:r>
            <a:r>
              <a:rPr lang="en-GB" dirty="0"/>
              <a:t> </a:t>
            </a:r>
            <a:r>
              <a:rPr lang="en-GB" dirty="0" err="1"/>
              <a:t>attīstībā</a:t>
            </a:r>
            <a:r>
              <a:rPr lang="en-GB" dirty="0"/>
              <a:t> un </a:t>
            </a:r>
            <a:r>
              <a:rPr lang="en-GB" dirty="0" err="1"/>
              <a:t>budžeta</a:t>
            </a:r>
            <a:r>
              <a:rPr lang="en-GB" dirty="0"/>
              <a:t> </a:t>
            </a:r>
            <a:r>
              <a:rPr lang="en-GB" dirty="0" err="1"/>
              <a:t>veidošanā</a:t>
            </a:r>
            <a:r>
              <a:rPr lang="en-GB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Radīt</a:t>
            </a:r>
            <a:r>
              <a:rPr lang="en-GB" dirty="0"/>
              <a:t> </a:t>
            </a:r>
            <a:r>
              <a:rPr lang="en-GB" dirty="0" err="1"/>
              <a:t>brīvi</a:t>
            </a:r>
            <a:r>
              <a:rPr lang="en-GB" dirty="0"/>
              <a:t> </a:t>
            </a:r>
            <a:r>
              <a:rPr lang="en-GB" dirty="0" err="1"/>
              <a:t>pieejamu</a:t>
            </a:r>
            <a:r>
              <a:rPr lang="en-GB" dirty="0"/>
              <a:t> un </a:t>
            </a:r>
            <a:r>
              <a:rPr lang="en-GB" dirty="0" err="1"/>
              <a:t>sakārtotu</a:t>
            </a:r>
            <a:r>
              <a:rPr lang="en-GB" dirty="0"/>
              <a:t> </a:t>
            </a:r>
            <a:r>
              <a:rPr lang="en-GB" dirty="0" err="1"/>
              <a:t>publisko</a:t>
            </a:r>
            <a:r>
              <a:rPr lang="en-GB" dirty="0"/>
              <a:t> </a:t>
            </a:r>
            <a:r>
              <a:rPr lang="en-GB" dirty="0" err="1"/>
              <a:t>vidi</a:t>
            </a:r>
            <a:r>
              <a:rPr lang="en-GB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Stimulēt</a:t>
            </a:r>
            <a:r>
              <a:rPr lang="en-GB" dirty="0"/>
              <a:t> </a:t>
            </a:r>
            <a:r>
              <a:rPr lang="en-GB" dirty="0" err="1"/>
              <a:t>teritorijas</a:t>
            </a:r>
            <a:r>
              <a:rPr lang="en-GB" dirty="0"/>
              <a:t> </a:t>
            </a:r>
            <a:r>
              <a:rPr lang="en-GB" dirty="0" err="1"/>
              <a:t>attīstībā</a:t>
            </a:r>
            <a:r>
              <a:rPr lang="en-GB" dirty="0"/>
              <a:t> </a:t>
            </a:r>
            <a:r>
              <a:rPr lang="en-GB" dirty="0" err="1"/>
              <a:t>iesaistīto</a:t>
            </a:r>
            <a:r>
              <a:rPr lang="en-GB" dirty="0"/>
              <a:t> </a:t>
            </a:r>
            <a:r>
              <a:rPr lang="en-GB" dirty="0" err="1"/>
              <a:t>pušu</a:t>
            </a:r>
            <a:r>
              <a:rPr lang="en-GB" dirty="0"/>
              <a:t> </a:t>
            </a:r>
            <a:r>
              <a:rPr lang="en-GB" dirty="0" err="1"/>
              <a:t>sadarbību</a:t>
            </a:r>
            <a:r>
              <a:rPr lang="en-GB" dirty="0"/>
              <a:t>. </a:t>
            </a:r>
          </a:p>
          <a:p>
            <a:pPr>
              <a:spcBef>
                <a:spcPts val="600"/>
              </a:spcBef>
            </a:pPr>
            <a:r>
              <a:rPr lang="en-GB" b="1" dirty="0" err="1"/>
              <a:t>Ideju</a:t>
            </a:r>
            <a:r>
              <a:rPr lang="en-GB" b="1" dirty="0"/>
              <a:t> (</a:t>
            </a:r>
            <a:r>
              <a:rPr lang="en-GB" b="1" dirty="0" err="1"/>
              <a:t>projekta</a:t>
            </a:r>
            <a:r>
              <a:rPr lang="en-GB" b="1" dirty="0"/>
              <a:t> </a:t>
            </a:r>
            <a:r>
              <a:rPr lang="en-GB" b="1" dirty="0" err="1"/>
              <a:t>idejas</a:t>
            </a:r>
            <a:r>
              <a:rPr lang="en-GB" b="1" dirty="0"/>
              <a:t> </a:t>
            </a:r>
            <a:r>
              <a:rPr lang="en-GB" b="1" dirty="0" err="1"/>
              <a:t>pieteikumu</a:t>
            </a:r>
            <a:r>
              <a:rPr lang="en-GB" b="1" dirty="0"/>
              <a:t>) </a:t>
            </a:r>
            <a:r>
              <a:rPr lang="en-GB" b="1" dirty="0" err="1"/>
              <a:t>iesniedz</a:t>
            </a:r>
            <a:r>
              <a:rPr lang="en-GB" b="1" dirty="0"/>
              <a:t> IEDZĪVOTĀJI/ BIEDRĪBAS 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 err="1">
                <a:sym typeface="Wingdings" panose="05000000000000000000" pitchFamily="2" charset="2"/>
              </a:rPr>
              <a:t>ievieš</a:t>
            </a:r>
            <a:r>
              <a:rPr lang="en-GB" b="1" dirty="0">
                <a:sym typeface="Wingdings" panose="05000000000000000000" pitchFamily="2" charset="2"/>
              </a:rPr>
              <a:t> PAŠVALDĪBA</a:t>
            </a:r>
            <a:endParaRPr lang="en-GB" b="1" dirty="0"/>
          </a:p>
          <a:p>
            <a:pPr>
              <a:spcBef>
                <a:spcPts val="600"/>
              </a:spcBef>
            </a:pPr>
            <a:endParaRPr lang="lv-LV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4F86F-02C6-F202-B433-21833E0979D1}"/>
              </a:ext>
            </a:extLst>
          </p:cNvPr>
          <p:cNvSpPr txBox="1"/>
          <p:nvPr/>
        </p:nvSpPr>
        <p:spPr>
          <a:xfrm>
            <a:off x="118947" y="3176808"/>
            <a:ext cx="322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Projekta</a:t>
            </a:r>
            <a:r>
              <a:rPr lang="en-GB" sz="2000" b="1" dirty="0"/>
              <a:t> </a:t>
            </a:r>
            <a:r>
              <a:rPr lang="en-GB" sz="2000" b="1" dirty="0" err="1"/>
              <a:t>iesniedzējs</a:t>
            </a:r>
            <a:endParaRPr lang="lv-LV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986F8-9010-5A3E-3D3D-83B9333145C8}"/>
              </a:ext>
            </a:extLst>
          </p:cNvPr>
          <p:cNvSpPr txBox="1"/>
          <p:nvPr/>
        </p:nvSpPr>
        <p:spPr>
          <a:xfrm>
            <a:off x="189599" y="3545077"/>
            <a:ext cx="467470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10 </a:t>
            </a:r>
            <a:r>
              <a:rPr lang="en-GB" dirty="0" err="1"/>
              <a:t>cilvēku</a:t>
            </a:r>
            <a:r>
              <a:rPr lang="en-GB" dirty="0"/>
              <a:t> </a:t>
            </a:r>
            <a:r>
              <a:rPr lang="en-GB" dirty="0" err="1"/>
              <a:t>grupa</a:t>
            </a:r>
            <a:r>
              <a:rPr lang="en-GB" dirty="0"/>
              <a:t>, </a:t>
            </a:r>
            <a:r>
              <a:rPr lang="en-GB" dirty="0" err="1"/>
              <a:t>kuri</a:t>
            </a:r>
            <a:r>
              <a:rPr lang="en-GB" dirty="0"/>
              <a:t> </a:t>
            </a:r>
            <a:r>
              <a:rPr lang="en-GB" dirty="0" err="1"/>
              <a:t>sasnieguši</a:t>
            </a:r>
            <a:r>
              <a:rPr lang="en-GB" dirty="0"/>
              <a:t> </a:t>
            </a:r>
            <a:r>
              <a:rPr lang="en-GB" dirty="0" err="1"/>
              <a:t>vismaz</a:t>
            </a:r>
            <a:r>
              <a:rPr lang="en-GB" dirty="0"/>
              <a:t> 16 </a:t>
            </a:r>
            <a:r>
              <a:rPr lang="en-GB" dirty="0" err="1"/>
              <a:t>gadu</a:t>
            </a:r>
            <a:r>
              <a:rPr lang="en-GB" dirty="0"/>
              <a:t> </a:t>
            </a:r>
            <a:r>
              <a:rPr lang="en-GB" dirty="0" err="1"/>
              <a:t>vecumu</a:t>
            </a:r>
            <a:endParaRPr lang="en-GB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Biedrība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nodibinājums</a:t>
            </a:r>
            <a:r>
              <a:rPr lang="en-GB" dirty="0"/>
              <a:t>, </a:t>
            </a:r>
            <a:r>
              <a:rPr lang="en-GB" dirty="0" err="1"/>
              <a:t>kura</a:t>
            </a:r>
            <a:r>
              <a:rPr lang="en-GB" dirty="0"/>
              <a:t> </a:t>
            </a:r>
            <a:r>
              <a:rPr lang="en-GB" dirty="0" err="1"/>
              <a:t>mērķis</a:t>
            </a:r>
            <a:r>
              <a:rPr lang="en-GB" dirty="0"/>
              <a:t> nav </a:t>
            </a:r>
            <a:r>
              <a:rPr lang="en-GB" dirty="0" err="1"/>
              <a:t>pretrunā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konkursa</a:t>
            </a:r>
            <a:r>
              <a:rPr lang="en-GB" dirty="0"/>
              <a:t> </a:t>
            </a:r>
            <a:r>
              <a:rPr lang="en-GB" dirty="0" err="1"/>
              <a:t>nolikumā</a:t>
            </a:r>
            <a:r>
              <a:rPr lang="en-GB" dirty="0"/>
              <a:t> </a:t>
            </a:r>
            <a:r>
              <a:rPr lang="en-GB" dirty="0" err="1"/>
              <a:t>izvirzītajiem</a:t>
            </a:r>
            <a:r>
              <a:rPr lang="en-GB" dirty="0"/>
              <a:t> </a:t>
            </a:r>
            <a:r>
              <a:rPr lang="en-GB" dirty="0" err="1"/>
              <a:t>mērķiem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697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1CB9D-C032-F0BA-0DF1-179DC71D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6116">
            <a:off x="5437377" y="56556"/>
            <a:ext cx="5088315" cy="4866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C55CF-4DE2-4F20-24EF-E6AD71D5A1D5}"/>
              </a:ext>
            </a:extLst>
          </p:cNvPr>
          <p:cNvSpPr txBox="1"/>
          <p:nvPr/>
        </p:nvSpPr>
        <p:spPr>
          <a:xfrm>
            <a:off x="436755" y="124965"/>
            <a:ext cx="4460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Finansējuma</a:t>
            </a:r>
            <a:r>
              <a:rPr lang="en-GB" sz="2000" b="1" dirty="0"/>
              <a:t> </a:t>
            </a:r>
            <a:r>
              <a:rPr lang="en-GB" sz="2000" b="1" dirty="0" err="1"/>
              <a:t>piešķiršanas</a:t>
            </a:r>
            <a:r>
              <a:rPr lang="en-GB" sz="2000" b="1" dirty="0"/>
              <a:t> </a:t>
            </a:r>
            <a:r>
              <a:rPr lang="en-GB" sz="2000" b="1" dirty="0" err="1"/>
              <a:t>nosacījumi</a:t>
            </a:r>
            <a:endParaRPr lang="lv-LV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60D37-1D5E-4CED-6EFE-2C4D2D2E5357}"/>
              </a:ext>
            </a:extLst>
          </p:cNvPr>
          <p:cNvSpPr txBox="1"/>
          <p:nvPr/>
        </p:nvSpPr>
        <p:spPr>
          <a:xfrm>
            <a:off x="68448" y="970148"/>
            <a:ext cx="500132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Projekta</a:t>
            </a:r>
            <a:r>
              <a:rPr lang="en-GB" sz="1600" dirty="0"/>
              <a:t> </a:t>
            </a:r>
            <a:r>
              <a:rPr lang="en-GB" sz="1600" dirty="0" err="1"/>
              <a:t>realizācijai</a:t>
            </a:r>
            <a:r>
              <a:rPr lang="en-GB" sz="1600" dirty="0"/>
              <a:t> </a:t>
            </a:r>
            <a:r>
              <a:rPr lang="en-GB" sz="1600" dirty="0" err="1"/>
              <a:t>piešķir</a:t>
            </a:r>
            <a:r>
              <a:rPr lang="en-GB" sz="1600" dirty="0"/>
              <a:t> 10 000 – 30 000 EUR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Kopējais</a:t>
            </a:r>
            <a:r>
              <a:rPr lang="en-GB" sz="1600" dirty="0"/>
              <a:t> </a:t>
            </a:r>
            <a:r>
              <a:rPr lang="en-GB" sz="1600" dirty="0" err="1"/>
              <a:t>aktivitātei</a:t>
            </a:r>
            <a:r>
              <a:rPr lang="en-GB" sz="1600" dirty="0"/>
              <a:t> </a:t>
            </a:r>
            <a:r>
              <a:rPr lang="en-GB" sz="1600" dirty="0" err="1"/>
              <a:t>paredzētais</a:t>
            </a:r>
            <a:r>
              <a:rPr lang="en-GB" sz="1600" dirty="0"/>
              <a:t> </a:t>
            </a:r>
            <a:r>
              <a:rPr lang="en-GB" sz="1600" dirty="0" err="1"/>
              <a:t>finansējums</a:t>
            </a:r>
            <a:r>
              <a:rPr lang="en-GB" sz="1600" dirty="0"/>
              <a:t> 2022.gada </a:t>
            </a:r>
            <a:r>
              <a:rPr lang="en-GB" sz="1600" dirty="0" err="1"/>
              <a:t>budžetā</a:t>
            </a:r>
            <a:r>
              <a:rPr lang="en-GB" sz="1600" dirty="0"/>
              <a:t>: 30 000 EUR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 err="1">
                <a:sym typeface="Wingdings" panose="05000000000000000000" pitchFamily="2" charset="2"/>
              </a:rPr>
              <a:t>konkursa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rezultātā</a:t>
            </a:r>
            <a:r>
              <a:rPr lang="en-GB" sz="1600" dirty="0">
                <a:sym typeface="Wingdings" panose="05000000000000000000" pitchFamily="2" charset="2"/>
              </a:rPr>
              <a:t> var </a:t>
            </a:r>
            <a:r>
              <a:rPr lang="en-GB" sz="1600" dirty="0" err="1">
                <a:sym typeface="Wingdings" panose="05000000000000000000" pitchFamily="2" charset="2"/>
              </a:rPr>
              <a:t>tikt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ieviesti</a:t>
            </a:r>
            <a:r>
              <a:rPr lang="en-GB" sz="1600" dirty="0">
                <a:sym typeface="Wingdings" panose="05000000000000000000" pitchFamily="2" charset="2"/>
              </a:rPr>
              <a:t> 1 – max. 3 </a:t>
            </a:r>
            <a:r>
              <a:rPr lang="en-GB" sz="1600" dirty="0" err="1">
                <a:sym typeface="Wingdings" panose="05000000000000000000" pitchFamily="2" charset="2"/>
              </a:rPr>
              <a:t>projekti</a:t>
            </a:r>
            <a:endParaRPr lang="en-GB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GB" sz="1600" b="1" dirty="0" err="1">
                <a:sym typeface="Wingdings" panose="05000000000000000000" pitchFamily="2" charset="2"/>
              </a:rPr>
              <a:t>Projekta</a:t>
            </a:r>
            <a:r>
              <a:rPr lang="en-GB" sz="1600" b="1" dirty="0">
                <a:sym typeface="Wingdings" panose="05000000000000000000" pitchFamily="2" charset="2"/>
              </a:rPr>
              <a:t> </a:t>
            </a:r>
            <a:r>
              <a:rPr lang="en-GB" sz="1600" b="1" dirty="0" err="1">
                <a:sym typeface="Wingdings" panose="05000000000000000000" pitchFamily="2" charset="2"/>
              </a:rPr>
              <a:t>idejas</a:t>
            </a:r>
            <a:r>
              <a:rPr lang="en-GB" sz="1600" b="1" dirty="0">
                <a:sym typeface="Wingdings" panose="05000000000000000000" pitchFamily="2" charset="2"/>
              </a:rPr>
              <a:t> </a:t>
            </a:r>
            <a:r>
              <a:rPr lang="en-GB" sz="1600" b="1" dirty="0" err="1">
                <a:sym typeface="Wingdings" panose="05000000000000000000" pitchFamily="2" charset="2"/>
              </a:rPr>
              <a:t>kritēriji</a:t>
            </a:r>
            <a:r>
              <a:rPr lang="en-GB" sz="1600" b="1" dirty="0">
                <a:sym typeface="Wingdings" panose="05000000000000000000" pitchFamily="2" charset="2"/>
              </a:rPr>
              <a:t>: </a:t>
            </a:r>
          </a:p>
          <a:p>
            <a:pPr marL="720725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Sabiedrībai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pieejama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publiska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ārtelpa</a:t>
            </a:r>
            <a:r>
              <a:rPr lang="en-GB" sz="1600" dirty="0">
                <a:sym typeface="Wingdings" panose="05000000000000000000" pitchFamily="2" charset="2"/>
              </a:rPr>
              <a:t> –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nekustamais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īpašums</a:t>
            </a:r>
            <a:r>
              <a:rPr lang="en-GB" sz="1600" dirty="0">
                <a:sym typeface="Wingdings" panose="05000000000000000000" pitchFamily="2" charset="2"/>
              </a:rPr>
              <a:t>; </a:t>
            </a:r>
          </a:p>
          <a:p>
            <a:pPr marL="720725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Infrastruktūras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uzlabošana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ar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paliekošu</a:t>
            </a:r>
            <a:r>
              <a:rPr lang="en-GB" sz="1600" dirty="0">
                <a:sym typeface="Wingdings" panose="05000000000000000000" pitchFamily="2" charset="2"/>
              </a:rPr>
              <a:t>, </a:t>
            </a:r>
            <a:r>
              <a:rPr lang="en-GB" sz="1600" dirty="0" err="1">
                <a:sym typeface="Wingdings" panose="05000000000000000000" pitchFamily="2" charset="2"/>
              </a:rPr>
              <a:t>sabiedriski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nozīmīgu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vērtību</a:t>
            </a:r>
            <a:r>
              <a:rPr lang="en-GB" sz="1600" dirty="0">
                <a:sym typeface="Wingdings" panose="05000000000000000000" pitchFamily="2" charset="2"/>
              </a:rPr>
              <a:t>; </a:t>
            </a:r>
          </a:p>
          <a:p>
            <a:pPr marL="720725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Projekta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ikgadējās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uzturēšanas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izmaksas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nepārsniedz</a:t>
            </a:r>
            <a:r>
              <a:rPr lang="en-GB" sz="1600" dirty="0">
                <a:sym typeface="Wingdings" panose="05000000000000000000" pitchFamily="2" charset="2"/>
              </a:rPr>
              <a:t> 10% no </a:t>
            </a:r>
            <a:r>
              <a:rPr lang="en-GB" sz="1600" dirty="0" err="1">
                <a:sym typeface="Wingdings" panose="05000000000000000000" pitchFamily="2" charset="2"/>
              </a:rPr>
              <a:t>kopējā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attiecīgā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projekta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budžeta</a:t>
            </a:r>
            <a:r>
              <a:rPr lang="en-GB" sz="1600" dirty="0">
                <a:sym typeface="Wingdings" panose="05000000000000000000" pitchFamily="2" charset="2"/>
              </a:rPr>
              <a:t>; </a:t>
            </a:r>
          </a:p>
          <a:p>
            <a:pPr marL="720725" lvl="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Projektam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jāparedz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pilnīga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tā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realizācija</a:t>
            </a:r>
            <a:r>
              <a:rPr lang="en-GB" sz="1600" dirty="0">
                <a:sym typeface="Wingdings" panose="05000000000000000000" pitchFamily="2" charset="2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2683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F664A0-8558-8D9B-374A-80D3D47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9316">
            <a:off x="5415177" y="-304784"/>
            <a:ext cx="4980919" cy="5053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140E0-1FF7-B461-53D3-094FA2AEF8B9}"/>
              </a:ext>
            </a:extLst>
          </p:cNvPr>
          <p:cNvSpPr txBox="1"/>
          <p:nvPr/>
        </p:nvSpPr>
        <p:spPr>
          <a:xfrm>
            <a:off x="222643" y="232929"/>
            <a:ext cx="322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Konkursa</a:t>
            </a:r>
            <a:r>
              <a:rPr lang="en-GB" sz="2000" b="1" dirty="0"/>
              <a:t> </a:t>
            </a:r>
            <a:r>
              <a:rPr lang="en-GB" sz="2000" b="1" dirty="0" err="1"/>
              <a:t>norise</a:t>
            </a:r>
            <a:endParaRPr lang="lv-LV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D209-6F78-41D9-DB63-4DDEB4CDC1A1}"/>
              </a:ext>
            </a:extLst>
          </p:cNvPr>
          <p:cNvSpPr txBox="1"/>
          <p:nvPr/>
        </p:nvSpPr>
        <p:spPr>
          <a:xfrm>
            <a:off x="222643" y="736118"/>
            <a:ext cx="503128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Pieteikums</a:t>
            </a:r>
            <a:r>
              <a:rPr lang="en-GB" sz="1600" dirty="0"/>
              <a:t>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piesaistot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speciālistus</a:t>
            </a:r>
            <a:r>
              <a:rPr lang="en-GB" sz="1600" dirty="0">
                <a:sym typeface="Wingdings" panose="05000000000000000000" pitchFamily="2" charset="2"/>
              </a:rPr>
              <a:t> un </a:t>
            </a:r>
            <a:r>
              <a:rPr lang="en-GB" sz="1600" dirty="0" err="1">
                <a:sym typeface="Wingdings" panose="05000000000000000000" pitchFamily="2" charset="2"/>
              </a:rPr>
              <a:t>konsultējoties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ar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apvienību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pārvalžu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vadītājiem</a:t>
            </a:r>
            <a:r>
              <a:rPr lang="en-GB" sz="1600" dirty="0">
                <a:sym typeface="Wingdings" panose="05000000000000000000" pitchFamily="2" charset="2"/>
              </a:rPr>
              <a:t>, </a:t>
            </a:r>
            <a:r>
              <a:rPr lang="en-GB" sz="1600" dirty="0" err="1">
                <a:sym typeface="Wingdings" panose="05000000000000000000" pitchFamily="2" charset="2"/>
              </a:rPr>
              <a:t>vērtē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Līdzdalības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budžeta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projektu</a:t>
            </a:r>
            <a:r>
              <a:rPr lang="en-GB" sz="1600" dirty="0">
                <a:sym typeface="Wingdings" panose="05000000000000000000" pitchFamily="2" charset="2"/>
              </a:rPr>
              <a:t> un </a:t>
            </a:r>
            <a:r>
              <a:rPr lang="en-GB" sz="1600" dirty="0" err="1">
                <a:sym typeface="Wingdings" panose="05000000000000000000" pitchFamily="2" charset="2"/>
              </a:rPr>
              <a:t>iedzīvotāju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iniciatīvu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projektu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vērtēšanas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komisija</a:t>
            </a:r>
            <a:r>
              <a:rPr lang="en-GB" sz="1600" dirty="0">
                <a:sym typeface="Wingdings" panose="05000000000000000000" pitchFamily="2" charset="2"/>
              </a:rPr>
              <a:t> 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Izvirza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līdz</a:t>
            </a:r>
            <a:r>
              <a:rPr lang="en-GB" sz="1600" dirty="0">
                <a:sym typeface="Wingdings" panose="05000000000000000000" pitchFamily="2" charset="2"/>
              </a:rPr>
              <a:t> 10 </a:t>
            </a:r>
            <a:r>
              <a:rPr lang="en-GB" sz="1600" dirty="0" err="1">
                <a:sym typeface="Wingdings" panose="05000000000000000000" pitchFamily="2" charset="2"/>
              </a:rPr>
              <a:t>projektu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idejām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publiskajam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balsojumam</a:t>
            </a:r>
            <a:r>
              <a:rPr lang="en-GB" sz="1600" dirty="0">
                <a:sym typeface="Wingdings" panose="05000000000000000000" pitchFamily="2" charset="2"/>
              </a:rPr>
              <a:t> 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Šogad</a:t>
            </a:r>
            <a:r>
              <a:rPr lang="en-GB" sz="1600" dirty="0">
                <a:sym typeface="Wingdings" panose="05000000000000000000" pitchFamily="2" charset="2"/>
              </a:rPr>
              <a:t>: </a:t>
            </a:r>
            <a:r>
              <a:rPr lang="en-GB" sz="1600" dirty="0" err="1">
                <a:sym typeface="Wingdings" panose="05000000000000000000" pitchFamily="2" charset="2"/>
              </a:rPr>
              <a:t>balsojums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kā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aptauja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mājaslapā</a:t>
            </a:r>
            <a:r>
              <a:rPr lang="en-GB" sz="1600" dirty="0">
                <a:sym typeface="Wingdings" panose="05000000000000000000" pitchFamily="2" charset="2"/>
              </a:rPr>
              <a:t> 2 </a:t>
            </a:r>
            <a:r>
              <a:rPr lang="en-GB" sz="1600" dirty="0" err="1">
                <a:sym typeface="Wingdings" panose="05000000000000000000" pitchFamily="2" charset="2"/>
              </a:rPr>
              <a:t>nedēļu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garumā</a:t>
            </a:r>
            <a:r>
              <a:rPr lang="en-GB" sz="1600" dirty="0">
                <a:sym typeface="Wingdings" panose="05000000000000000000" pitchFamily="2" charset="2"/>
              </a:rPr>
              <a:t> 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Komisija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pieņem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lēmumu</a:t>
            </a:r>
            <a:r>
              <a:rPr lang="en-GB" sz="1600" dirty="0">
                <a:sym typeface="Wingdings" panose="05000000000000000000" pitchFamily="2" charset="2"/>
              </a:rPr>
              <a:t> par </a:t>
            </a:r>
            <a:r>
              <a:rPr lang="en-GB" sz="1600" dirty="0" err="1">
                <a:sym typeface="Wingdings" panose="05000000000000000000" pitchFamily="2" charset="2"/>
              </a:rPr>
              <a:t>finansējuma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piešķiršanu</a:t>
            </a:r>
            <a:r>
              <a:rPr lang="en-GB" sz="1600" dirty="0">
                <a:sym typeface="Wingdings" panose="05000000000000000000" pitchFamily="2" charset="2"/>
              </a:rPr>
              <a:t> - </a:t>
            </a:r>
            <a:r>
              <a:rPr lang="en-GB" sz="1600" dirty="0" err="1">
                <a:sym typeface="Wingdings" panose="05000000000000000000" pitchFamily="2" charset="2"/>
              </a:rPr>
              <a:t>projekti</a:t>
            </a:r>
            <a:r>
              <a:rPr lang="en-GB" sz="1600" dirty="0">
                <a:sym typeface="Wingdings" panose="05000000000000000000" pitchFamily="2" charset="2"/>
              </a:rPr>
              <a:t>, </a:t>
            </a:r>
            <a:r>
              <a:rPr lang="en-GB" sz="1600" dirty="0" err="1">
                <a:sym typeface="Wingdings" panose="05000000000000000000" pitchFamily="2" charset="2"/>
              </a:rPr>
              <a:t>kam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vislielākais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balsu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skaits</a:t>
            </a:r>
            <a:r>
              <a:rPr lang="en-GB" sz="1600" dirty="0">
                <a:sym typeface="Wingdings" panose="05000000000000000000" pitchFamily="2" charset="2"/>
              </a:rPr>
              <a:t>, </a:t>
            </a:r>
            <a:r>
              <a:rPr lang="en-GB" sz="1600" dirty="0" err="1">
                <a:sym typeface="Wingdings" panose="05000000000000000000" pitchFamily="2" charset="2"/>
              </a:rPr>
              <a:t>taču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nepārsniedzot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pašvaldības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budžetā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aktivitātei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paredzēto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kopsummu</a:t>
            </a:r>
            <a:endParaRPr lang="en-GB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GB" sz="1600" dirty="0">
                <a:sym typeface="Wingdings" panose="05000000000000000000" pitchFamily="2" charset="2"/>
              </a:rPr>
              <a:t> 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42231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1CB9D-C032-F0BA-0DF1-179DC71D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6116">
            <a:off x="5437377" y="56556"/>
            <a:ext cx="5088315" cy="4866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C55CF-4DE2-4F20-24EF-E6AD71D5A1D5}"/>
              </a:ext>
            </a:extLst>
          </p:cNvPr>
          <p:cNvSpPr txBox="1"/>
          <p:nvPr/>
        </p:nvSpPr>
        <p:spPr>
          <a:xfrm>
            <a:off x="436755" y="124965"/>
            <a:ext cx="4460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Projekta</a:t>
            </a:r>
            <a:r>
              <a:rPr lang="en-GB" sz="2000" b="1" dirty="0"/>
              <a:t> </a:t>
            </a:r>
            <a:r>
              <a:rPr lang="en-GB" sz="2000" b="1" dirty="0" err="1"/>
              <a:t>pieteikšana</a:t>
            </a:r>
            <a:endParaRPr lang="lv-LV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60D37-1D5E-4CED-6EFE-2C4D2D2E5357}"/>
              </a:ext>
            </a:extLst>
          </p:cNvPr>
          <p:cNvSpPr txBox="1"/>
          <p:nvPr/>
        </p:nvSpPr>
        <p:spPr>
          <a:xfrm>
            <a:off x="68448" y="970148"/>
            <a:ext cx="50013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Aizpildīta</a:t>
            </a:r>
            <a:r>
              <a:rPr lang="en-GB" sz="1600" dirty="0"/>
              <a:t> </a:t>
            </a:r>
            <a:r>
              <a:rPr lang="en-GB" sz="1600" dirty="0" err="1"/>
              <a:t>projekta</a:t>
            </a:r>
            <a:r>
              <a:rPr lang="en-GB" sz="1600" dirty="0"/>
              <a:t> </a:t>
            </a:r>
            <a:r>
              <a:rPr lang="en-GB" sz="1600" dirty="0" err="1"/>
              <a:t>pieteikuma</a:t>
            </a:r>
            <a:r>
              <a:rPr lang="en-GB" sz="1600" dirty="0"/>
              <a:t> </a:t>
            </a:r>
            <a:r>
              <a:rPr lang="en-GB" sz="1600" dirty="0" err="1"/>
              <a:t>veidlapa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Projekta</a:t>
            </a:r>
            <a:r>
              <a:rPr lang="en-GB" sz="1600" dirty="0"/>
              <a:t> </a:t>
            </a:r>
            <a:r>
              <a:rPr lang="en-GB" sz="1600" dirty="0" err="1"/>
              <a:t>skice</a:t>
            </a:r>
            <a:r>
              <a:rPr lang="en-GB" sz="1600" dirty="0"/>
              <a:t>/ </a:t>
            </a:r>
            <a:r>
              <a:rPr lang="en-GB" sz="1600" dirty="0" err="1"/>
              <a:t>vizualizācija</a:t>
            </a:r>
            <a:r>
              <a:rPr lang="en-GB" sz="16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Dokumenti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iesniedzami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elektroniski</a:t>
            </a:r>
            <a:r>
              <a:rPr lang="en-GB" sz="1600" dirty="0">
                <a:sym typeface="Wingdings" panose="05000000000000000000" pitchFamily="2" charset="2"/>
              </a:rPr>
              <a:t> e-</a:t>
            </a:r>
            <a:r>
              <a:rPr lang="en-GB" sz="1600" dirty="0" err="1">
                <a:sym typeface="Wingdings" panose="05000000000000000000" pitchFamily="2" charset="2"/>
              </a:rPr>
              <a:t>pastā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>
                <a:sym typeface="Wingdings" panose="05000000000000000000" pitchFamily="2" charset="2"/>
                <a:hlinkClick r:id="rId3"/>
              </a:rPr>
              <a:t>pasts@valmierasnovads.lv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normatīvajos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aktos</a:t>
            </a:r>
            <a:r>
              <a:rPr lang="en-GB" sz="1600" dirty="0">
                <a:sym typeface="Wingdings" panose="05000000000000000000" pitchFamily="2" charset="2"/>
              </a:rPr>
              <a:t> par </a:t>
            </a:r>
            <a:r>
              <a:rPr lang="en-GB" sz="1600" dirty="0" err="1">
                <a:sym typeface="Wingdings" panose="05000000000000000000" pitchFamily="2" charset="2"/>
              </a:rPr>
              <a:t>elektronisko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dokumentu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noformēšanu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noteiktajā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kārtībā</a:t>
            </a:r>
            <a:r>
              <a:rPr lang="en-GB" sz="1600" dirty="0">
                <a:sym typeface="Wingdings" panose="05000000000000000000" pitchFamily="2" charset="2"/>
              </a:rPr>
              <a:t>, </a:t>
            </a:r>
            <a:r>
              <a:rPr lang="en-GB" sz="1600" dirty="0" err="1">
                <a:sym typeface="Wingdings" panose="05000000000000000000" pitchFamily="2" charset="2"/>
              </a:rPr>
              <a:t>nosūtot</a:t>
            </a:r>
            <a:r>
              <a:rPr lang="en-GB" sz="1600" dirty="0">
                <a:sym typeface="Wingdings" panose="05000000000000000000" pitchFamily="2" charset="2"/>
              </a:rPr>
              <a:t> pa </a:t>
            </a:r>
            <a:r>
              <a:rPr lang="en-GB" sz="1600" dirty="0" err="1">
                <a:sym typeface="Wingdings" panose="05000000000000000000" pitchFamily="2" charset="2"/>
              </a:rPr>
              <a:t>pastu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vai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iesniedzot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personīgi</a:t>
            </a:r>
            <a:r>
              <a:rPr lang="en-GB" sz="1600" dirty="0">
                <a:sym typeface="Wingdings" panose="05000000000000000000" pitchFamily="2" charset="2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ym typeface="Wingdings" panose="05000000000000000000" pitchFamily="2" charset="2"/>
              </a:rPr>
              <a:t>Ja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iesniedz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personīgi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vai</a:t>
            </a:r>
            <a:r>
              <a:rPr lang="en-GB" sz="1600" dirty="0">
                <a:sym typeface="Wingdings" panose="05000000000000000000" pitchFamily="2" charset="2"/>
              </a:rPr>
              <a:t> pa </a:t>
            </a:r>
            <a:r>
              <a:rPr lang="en-GB" sz="1600" dirty="0" err="1">
                <a:sym typeface="Wingdings" panose="05000000000000000000" pitchFamily="2" charset="2"/>
              </a:rPr>
              <a:t>pastu</a:t>
            </a:r>
            <a:r>
              <a:rPr lang="en-GB" sz="1600" dirty="0">
                <a:sym typeface="Wingdings" panose="05000000000000000000" pitchFamily="2" charset="2"/>
              </a:rPr>
              <a:t> – </a:t>
            </a:r>
            <a:r>
              <a:rPr lang="en-GB" sz="1600" dirty="0" err="1">
                <a:sym typeface="Wingdings" panose="05000000000000000000" pitchFamily="2" charset="2"/>
              </a:rPr>
              <a:t>projekta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pieteikuma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veidlapa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iesniedzama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arī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err="1">
                <a:sym typeface="Wingdings" panose="05000000000000000000" pitchFamily="2" charset="2"/>
              </a:rPr>
              <a:t>elektroniski</a:t>
            </a:r>
            <a:r>
              <a:rPr lang="en-GB" sz="1600" dirty="0">
                <a:sym typeface="Wingdings" panose="05000000000000000000" pitchFamily="2" charset="2"/>
              </a:rPr>
              <a:t> e-pasta </a:t>
            </a:r>
            <a:r>
              <a:rPr lang="en-GB" sz="1600" b="1" dirty="0">
                <a:sym typeface="Wingdings" panose="05000000000000000000" pitchFamily="2" charset="2"/>
              </a:rPr>
              <a:t>konkursi@valmierasnovads.lv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6008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140E0-1FF7-B461-53D3-094FA2AEF8B9}"/>
              </a:ext>
            </a:extLst>
          </p:cNvPr>
          <p:cNvSpPr txBox="1"/>
          <p:nvPr/>
        </p:nvSpPr>
        <p:spPr>
          <a:xfrm>
            <a:off x="222643" y="232929"/>
            <a:ext cx="322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Publicitāte</a:t>
            </a:r>
            <a:endParaRPr lang="lv-LV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D209-6F78-41D9-DB63-4DDEB4CDC1A1}"/>
              </a:ext>
            </a:extLst>
          </p:cNvPr>
          <p:cNvSpPr txBox="1"/>
          <p:nvPr/>
        </p:nvSpPr>
        <p:spPr>
          <a:xfrm>
            <a:off x="222643" y="736118"/>
            <a:ext cx="503128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err="1"/>
              <a:t>Pašvaldības</a:t>
            </a:r>
            <a:r>
              <a:rPr lang="en-GB" sz="1600" dirty="0"/>
              <a:t> </a:t>
            </a:r>
            <a:r>
              <a:rPr lang="en-GB" sz="1600" dirty="0" err="1"/>
              <a:t>mājaslapas</a:t>
            </a:r>
            <a:r>
              <a:rPr lang="en-GB" sz="1600" dirty="0"/>
              <a:t> </a:t>
            </a:r>
            <a:r>
              <a:rPr lang="en-GB" sz="1600" dirty="0" err="1"/>
              <a:t>sadaļā</a:t>
            </a:r>
            <a:r>
              <a:rPr lang="en-GB" sz="1600" dirty="0"/>
              <a:t> “</a:t>
            </a:r>
            <a:r>
              <a:rPr lang="en-GB" sz="1600" dirty="0" err="1"/>
              <a:t>Sabiedrība</a:t>
            </a:r>
            <a:r>
              <a:rPr lang="en-GB" sz="1600" dirty="0"/>
              <a:t>” – “</a:t>
            </a:r>
            <a:r>
              <a:rPr lang="en-GB" sz="1600" dirty="0" err="1"/>
              <a:t>Sabiedrības</a:t>
            </a:r>
            <a:r>
              <a:rPr lang="en-GB" sz="1600" dirty="0"/>
              <a:t> </a:t>
            </a:r>
            <a:r>
              <a:rPr lang="en-GB" sz="1600" dirty="0" err="1"/>
              <a:t>līdzdalība</a:t>
            </a:r>
            <a:r>
              <a:rPr lang="en-GB" sz="1600" dirty="0"/>
              <a:t>” – “</a:t>
            </a:r>
            <a:r>
              <a:rPr lang="en-GB" sz="1600" dirty="0" err="1"/>
              <a:t>Līdzdalības</a:t>
            </a:r>
            <a:r>
              <a:rPr lang="en-GB" sz="1600" dirty="0"/>
              <a:t> </a:t>
            </a:r>
            <a:r>
              <a:rPr lang="en-GB" sz="1600" dirty="0" err="1"/>
              <a:t>budžets</a:t>
            </a:r>
            <a:r>
              <a:rPr lang="en-GB" sz="1600" dirty="0"/>
              <a:t>”: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Informācija</a:t>
            </a:r>
            <a:r>
              <a:rPr lang="en-GB" sz="1600" dirty="0"/>
              <a:t> par </a:t>
            </a:r>
            <a:r>
              <a:rPr lang="en-GB" sz="1600" dirty="0" err="1"/>
              <a:t>pieteikšanos</a:t>
            </a:r>
            <a:r>
              <a:rPr lang="en-GB" sz="1600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Informācija</a:t>
            </a:r>
            <a:r>
              <a:rPr lang="en-GB" sz="1600" dirty="0"/>
              <a:t> par </a:t>
            </a:r>
            <a:r>
              <a:rPr lang="en-GB" sz="1600" dirty="0" err="1"/>
              <a:t>iesniegtajām</a:t>
            </a:r>
            <a:r>
              <a:rPr lang="en-GB" sz="1600" dirty="0"/>
              <a:t> </a:t>
            </a:r>
            <a:r>
              <a:rPr lang="en-GB" sz="1600" dirty="0" err="1"/>
              <a:t>projektu</a:t>
            </a:r>
            <a:r>
              <a:rPr lang="en-GB" sz="1600" dirty="0"/>
              <a:t> </a:t>
            </a:r>
            <a:r>
              <a:rPr lang="en-GB" sz="1600" dirty="0" err="1"/>
              <a:t>idejām</a:t>
            </a:r>
            <a:r>
              <a:rPr lang="en-GB" sz="1600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Informācija</a:t>
            </a:r>
            <a:r>
              <a:rPr lang="en-GB" sz="1600" dirty="0"/>
              <a:t> par </a:t>
            </a:r>
            <a:r>
              <a:rPr lang="en-GB" sz="1600" dirty="0" err="1"/>
              <a:t>balsošanai</a:t>
            </a:r>
            <a:r>
              <a:rPr lang="en-GB" sz="1600" dirty="0"/>
              <a:t> </a:t>
            </a:r>
            <a:r>
              <a:rPr lang="en-GB" sz="1600" dirty="0" err="1"/>
              <a:t>tālākizvirzītajiem</a:t>
            </a:r>
            <a:r>
              <a:rPr lang="en-GB" sz="1600" dirty="0"/>
              <a:t> </a:t>
            </a:r>
            <a:r>
              <a:rPr lang="en-GB" sz="1600" dirty="0" err="1"/>
              <a:t>projektiem</a:t>
            </a:r>
            <a:r>
              <a:rPr lang="en-GB" sz="1600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balsošanas</a:t>
            </a:r>
            <a:r>
              <a:rPr lang="en-GB" sz="1600" dirty="0"/>
              <a:t> </a:t>
            </a:r>
            <a:r>
              <a:rPr lang="en-GB" sz="1600" dirty="0" err="1"/>
              <a:t>aptauja</a:t>
            </a:r>
            <a:r>
              <a:rPr lang="en-GB" sz="1600" dirty="0"/>
              <a:t>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/>
              <a:t>Informācija</a:t>
            </a:r>
            <a:r>
              <a:rPr lang="en-GB" sz="1600" dirty="0"/>
              <a:t> par </a:t>
            </a:r>
            <a:r>
              <a:rPr lang="en-GB" sz="1600" dirty="0" err="1"/>
              <a:t>projekta</a:t>
            </a:r>
            <a:r>
              <a:rPr lang="en-GB" sz="1600" dirty="0"/>
              <a:t> </a:t>
            </a:r>
            <a:r>
              <a:rPr lang="en-GB" sz="1600" dirty="0" err="1"/>
              <a:t>ieviešanu</a:t>
            </a:r>
            <a:r>
              <a:rPr lang="en-GB" sz="16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2D56B-D2FD-7858-D9E9-1353385B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5897">
            <a:off x="5377757" y="-183086"/>
            <a:ext cx="5870812" cy="493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4A6D7-DBF0-E576-81C0-1F3CF09AB5F1}"/>
              </a:ext>
            </a:extLst>
          </p:cNvPr>
          <p:cNvSpPr txBox="1"/>
          <p:nvPr/>
        </p:nvSpPr>
        <p:spPr>
          <a:xfrm>
            <a:off x="315633" y="3182942"/>
            <a:ext cx="5031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Paralēli</a:t>
            </a:r>
            <a:r>
              <a:rPr lang="en-GB" sz="2000" b="1" dirty="0"/>
              <a:t> </a:t>
            </a:r>
            <a:r>
              <a:rPr lang="en-GB" sz="2000" b="1" dirty="0" err="1"/>
              <a:t>saziņa</a:t>
            </a:r>
            <a:r>
              <a:rPr lang="en-GB" sz="2000" b="1" dirty="0"/>
              <a:t> </a:t>
            </a:r>
            <a:r>
              <a:rPr lang="en-GB" sz="2000" b="1" dirty="0" err="1"/>
              <a:t>ar</a:t>
            </a:r>
            <a:r>
              <a:rPr lang="en-GB" sz="2000" b="1" dirty="0"/>
              <a:t> </a:t>
            </a:r>
            <a:r>
              <a:rPr lang="en-GB" sz="2000" b="1" dirty="0" err="1"/>
              <a:t>iesniedzēju</a:t>
            </a:r>
            <a:r>
              <a:rPr lang="en-GB" sz="2000" b="1" dirty="0"/>
              <a:t> </a:t>
            </a:r>
            <a:r>
              <a:rPr lang="en-GB" sz="2000" b="1" dirty="0" err="1"/>
              <a:t>kā</a:t>
            </a:r>
            <a:r>
              <a:rPr lang="en-GB" sz="2000" b="1" dirty="0"/>
              <a:t> “</a:t>
            </a:r>
            <a:r>
              <a:rPr lang="en-GB" sz="2000" b="1" dirty="0" err="1"/>
              <a:t>projekta</a:t>
            </a:r>
            <a:r>
              <a:rPr lang="en-GB" sz="2000" b="1" dirty="0"/>
              <a:t> </a:t>
            </a:r>
            <a:r>
              <a:rPr lang="en-GB" sz="2000" b="1" dirty="0" err="1"/>
              <a:t>pasūtītāju</a:t>
            </a:r>
            <a:r>
              <a:rPr lang="en-GB" sz="2000" b="1" dirty="0"/>
              <a:t>” un </a:t>
            </a:r>
            <a:r>
              <a:rPr lang="en-GB" sz="2000" b="1" dirty="0" err="1"/>
              <a:t>pašvaldība</a:t>
            </a:r>
            <a:r>
              <a:rPr lang="en-GB" sz="2000" b="1" dirty="0"/>
              <a:t> </a:t>
            </a:r>
            <a:r>
              <a:rPr lang="en-GB" sz="2000" b="1" dirty="0" err="1"/>
              <a:t>kā</a:t>
            </a:r>
            <a:r>
              <a:rPr lang="en-GB" sz="2000" b="1" dirty="0"/>
              <a:t> </a:t>
            </a:r>
            <a:r>
              <a:rPr lang="en-GB" sz="2000" b="1" dirty="0" err="1"/>
              <a:t>ieviesējs</a:t>
            </a:r>
            <a:endParaRPr lang="lv-LV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19BC0-638B-0E31-405D-406F7B8BB951}"/>
              </a:ext>
            </a:extLst>
          </p:cNvPr>
          <p:cNvSpPr txBox="1"/>
          <p:nvPr/>
        </p:nvSpPr>
        <p:spPr>
          <a:xfrm>
            <a:off x="-441703" y="4184787"/>
            <a:ext cx="5788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GB" sz="1400" b="1" dirty="0" err="1"/>
              <a:t>Saziņai</a:t>
            </a:r>
            <a:r>
              <a:rPr lang="en-GB" sz="1400" b="1" dirty="0"/>
              <a:t>: </a:t>
            </a:r>
            <a:r>
              <a:rPr lang="en-GB" sz="1400" b="1" dirty="0" err="1"/>
              <a:t>Attīstības</a:t>
            </a:r>
            <a:r>
              <a:rPr lang="en-GB" sz="1400" b="1" dirty="0"/>
              <a:t> </a:t>
            </a:r>
            <a:r>
              <a:rPr lang="en-GB" sz="1400" b="1" dirty="0" err="1"/>
              <a:t>pārvaldes</a:t>
            </a:r>
            <a:r>
              <a:rPr lang="en-GB" sz="1400" b="1" dirty="0"/>
              <a:t> </a:t>
            </a:r>
            <a:r>
              <a:rPr lang="en-GB" sz="1400" b="1" dirty="0" err="1"/>
              <a:t>Attīstības</a:t>
            </a:r>
            <a:r>
              <a:rPr lang="en-GB" sz="1400" b="1" dirty="0"/>
              <a:t> </a:t>
            </a:r>
            <a:r>
              <a:rPr lang="en-GB" sz="1400" b="1" dirty="0" err="1"/>
              <a:t>nodaļa</a:t>
            </a:r>
            <a:endParaRPr lang="en-GB" sz="1400" b="1" dirty="0"/>
          </a:p>
          <a:p>
            <a:pPr lvl="1" algn="r"/>
            <a:r>
              <a:rPr lang="en-GB" sz="1400" b="1" dirty="0"/>
              <a:t>Līga </a:t>
            </a:r>
            <a:r>
              <a:rPr lang="en-GB" sz="1400" b="1" dirty="0" err="1"/>
              <a:t>Bieziņa</a:t>
            </a:r>
            <a:r>
              <a:rPr lang="en-GB" sz="1400" b="1" dirty="0"/>
              <a:t>,</a:t>
            </a:r>
          </a:p>
          <a:p>
            <a:pPr lvl="1" algn="r"/>
            <a:r>
              <a:rPr lang="en-GB" sz="1400" b="1" dirty="0"/>
              <a:t>26495997</a:t>
            </a:r>
          </a:p>
          <a:p>
            <a:pPr lvl="1" algn="r"/>
            <a:r>
              <a:rPr lang="en-GB" sz="1400" b="1" dirty="0"/>
              <a:t>liga.biezina@valmierasnovads.lv</a:t>
            </a:r>
          </a:p>
        </p:txBody>
      </p:sp>
    </p:spTree>
    <p:extLst>
      <p:ext uri="{BB962C8B-B14F-4D97-AF65-F5344CB8AC3E}">
        <p14:creationId xmlns:p14="http://schemas.microsoft.com/office/powerpoint/2010/main" val="263930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EEE63-669F-EF56-033C-D0283B0B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308"/>
            <a:ext cx="9144000" cy="55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55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448</Words>
  <Application>Microsoft Office PowerPoint</Application>
  <PresentationFormat>On-screen Show (16:9)</PresentationFormat>
  <Paragraphs>53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Līdzdalības budžets  </vt:lpstr>
      <vt:lpstr>Šobrīd aktuāli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</dc:creator>
  <cp:lastModifiedBy>Lietotajs</cp:lastModifiedBy>
  <cp:revision>9</cp:revision>
  <dcterms:modified xsi:type="dcterms:W3CDTF">2022-08-22T14:55:42Z</dcterms:modified>
</cp:coreProperties>
</file>